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57" r:id="rId3"/>
    <p:sldId id="273" r:id="rId4"/>
    <p:sldId id="279" r:id="rId5"/>
    <p:sldId id="272" r:id="rId6"/>
    <p:sldId id="256" r:id="rId7"/>
    <p:sldId id="258" r:id="rId8"/>
    <p:sldId id="259" r:id="rId9"/>
    <p:sldId id="274" r:id="rId10"/>
    <p:sldId id="275" r:id="rId11"/>
    <p:sldId id="276" r:id="rId12"/>
    <p:sldId id="277" r:id="rId13"/>
    <p:sldId id="278" r:id="rId14"/>
    <p:sldId id="280" r:id="rId15"/>
    <p:sldId id="281"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07" autoAdjust="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5FABD-40BA-4FC3-AD4D-CFACFCAB615D}"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5930E-B394-4883-A6C0-F6D6866B5C08}" type="slidenum">
              <a:rPr lang="en-US" smtClean="0"/>
              <a:t>‹#›</a:t>
            </a:fld>
            <a:endParaRPr lang="en-US"/>
          </a:p>
        </p:txBody>
      </p:sp>
    </p:spTree>
    <p:extLst>
      <p:ext uri="{BB962C8B-B14F-4D97-AF65-F5344CB8AC3E}">
        <p14:creationId xmlns:p14="http://schemas.microsoft.com/office/powerpoint/2010/main" val="2698266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5930E-B394-4883-A6C0-F6D6866B5C08}" type="slidenum">
              <a:rPr lang="en-US" smtClean="0"/>
              <a:t>10</a:t>
            </a:fld>
            <a:endParaRPr lang="en-US"/>
          </a:p>
        </p:txBody>
      </p:sp>
    </p:spTree>
    <p:extLst>
      <p:ext uri="{BB962C8B-B14F-4D97-AF65-F5344CB8AC3E}">
        <p14:creationId xmlns:p14="http://schemas.microsoft.com/office/powerpoint/2010/main" val="395292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E82A2-F0C3-D1D8-C581-D76D542AEA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418E88-0661-8C3B-8C26-0101A299C9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1118E1-FCB1-5033-EF09-6A93A0506784}"/>
              </a:ext>
            </a:extLst>
          </p:cNvPr>
          <p:cNvSpPr>
            <a:spLocks noGrp="1"/>
          </p:cNvSpPr>
          <p:nvPr>
            <p:ph type="dt" sz="half" idx="10"/>
          </p:nvPr>
        </p:nvSpPr>
        <p:spPr/>
        <p:txBody>
          <a:bodyPr/>
          <a:lstStyle/>
          <a:p>
            <a:fld id="{663E1ED9-AD3F-42A6-AAFC-A025FA217E21}" type="datetimeFigureOut">
              <a:rPr lang="en-US" smtClean="0"/>
              <a:t>4/25/2023</a:t>
            </a:fld>
            <a:endParaRPr lang="en-US"/>
          </a:p>
        </p:txBody>
      </p:sp>
      <p:sp>
        <p:nvSpPr>
          <p:cNvPr id="5" name="Footer Placeholder 4">
            <a:extLst>
              <a:ext uri="{FF2B5EF4-FFF2-40B4-BE49-F238E27FC236}">
                <a16:creationId xmlns:a16="http://schemas.microsoft.com/office/drawing/2014/main" id="{2248B781-E537-B81E-080D-26A18B1AC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EF3B0-49A8-30C0-C198-E9A81431FC2D}"/>
              </a:ext>
            </a:extLst>
          </p:cNvPr>
          <p:cNvSpPr>
            <a:spLocks noGrp="1"/>
          </p:cNvSpPr>
          <p:nvPr>
            <p:ph type="sldNum" sz="quarter" idx="12"/>
          </p:nvPr>
        </p:nvSpPr>
        <p:spPr/>
        <p:txBody>
          <a:bodyPr/>
          <a:lstStyle/>
          <a:p>
            <a:fld id="{68C3E199-7617-4092-B950-9C97BDFDAB13}" type="slidenum">
              <a:rPr lang="en-US" smtClean="0"/>
              <a:t>‹#›</a:t>
            </a:fld>
            <a:endParaRPr lang="en-US"/>
          </a:p>
        </p:txBody>
      </p:sp>
    </p:spTree>
    <p:extLst>
      <p:ext uri="{BB962C8B-B14F-4D97-AF65-F5344CB8AC3E}">
        <p14:creationId xmlns:p14="http://schemas.microsoft.com/office/powerpoint/2010/main" val="110663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435D-BE71-0B09-E117-88E4543A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CE378B-FD75-B4E4-F77F-FECEE4F205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0244E-83ED-6D98-D5F4-4375E78234DC}"/>
              </a:ext>
            </a:extLst>
          </p:cNvPr>
          <p:cNvSpPr>
            <a:spLocks noGrp="1"/>
          </p:cNvSpPr>
          <p:nvPr>
            <p:ph type="dt" sz="half" idx="10"/>
          </p:nvPr>
        </p:nvSpPr>
        <p:spPr/>
        <p:txBody>
          <a:bodyPr/>
          <a:lstStyle/>
          <a:p>
            <a:fld id="{663E1ED9-AD3F-42A6-AAFC-A025FA217E21}" type="datetimeFigureOut">
              <a:rPr lang="en-US" smtClean="0"/>
              <a:t>4/25/2023</a:t>
            </a:fld>
            <a:endParaRPr lang="en-US"/>
          </a:p>
        </p:txBody>
      </p:sp>
      <p:sp>
        <p:nvSpPr>
          <p:cNvPr id="5" name="Footer Placeholder 4">
            <a:extLst>
              <a:ext uri="{FF2B5EF4-FFF2-40B4-BE49-F238E27FC236}">
                <a16:creationId xmlns:a16="http://schemas.microsoft.com/office/drawing/2014/main" id="{63C07A5D-D97C-002A-22FD-DFF94C195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65502-EEE9-AFD7-003A-7C028D592F55}"/>
              </a:ext>
            </a:extLst>
          </p:cNvPr>
          <p:cNvSpPr>
            <a:spLocks noGrp="1"/>
          </p:cNvSpPr>
          <p:nvPr>
            <p:ph type="sldNum" sz="quarter" idx="12"/>
          </p:nvPr>
        </p:nvSpPr>
        <p:spPr/>
        <p:txBody>
          <a:bodyPr/>
          <a:lstStyle/>
          <a:p>
            <a:fld id="{68C3E199-7617-4092-B950-9C97BDFDAB13}" type="slidenum">
              <a:rPr lang="en-US" smtClean="0"/>
              <a:t>‹#›</a:t>
            </a:fld>
            <a:endParaRPr lang="en-US"/>
          </a:p>
        </p:txBody>
      </p:sp>
    </p:spTree>
    <p:extLst>
      <p:ext uri="{BB962C8B-B14F-4D97-AF65-F5344CB8AC3E}">
        <p14:creationId xmlns:p14="http://schemas.microsoft.com/office/powerpoint/2010/main" val="49795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7B28BF-050E-A768-5C26-89EAB87D57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F21424-BDF1-3F1C-F394-041F20C026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A5079-1810-3B4F-B837-00512AC06BBF}"/>
              </a:ext>
            </a:extLst>
          </p:cNvPr>
          <p:cNvSpPr>
            <a:spLocks noGrp="1"/>
          </p:cNvSpPr>
          <p:nvPr>
            <p:ph type="dt" sz="half" idx="10"/>
          </p:nvPr>
        </p:nvSpPr>
        <p:spPr/>
        <p:txBody>
          <a:bodyPr/>
          <a:lstStyle/>
          <a:p>
            <a:fld id="{663E1ED9-AD3F-42A6-AAFC-A025FA217E21}" type="datetimeFigureOut">
              <a:rPr lang="en-US" smtClean="0"/>
              <a:t>4/25/2023</a:t>
            </a:fld>
            <a:endParaRPr lang="en-US"/>
          </a:p>
        </p:txBody>
      </p:sp>
      <p:sp>
        <p:nvSpPr>
          <p:cNvPr id="5" name="Footer Placeholder 4">
            <a:extLst>
              <a:ext uri="{FF2B5EF4-FFF2-40B4-BE49-F238E27FC236}">
                <a16:creationId xmlns:a16="http://schemas.microsoft.com/office/drawing/2014/main" id="{757E49A1-A4F3-BD6A-17C2-73207B385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70E8C-F5E2-3294-D184-4C836DEFE851}"/>
              </a:ext>
            </a:extLst>
          </p:cNvPr>
          <p:cNvSpPr>
            <a:spLocks noGrp="1"/>
          </p:cNvSpPr>
          <p:nvPr>
            <p:ph type="sldNum" sz="quarter" idx="12"/>
          </p:nvPr>
        </p:nvSpPr>
        <p:spPr/>
        <p:txBody>
          <a:bodyPr/>
          <a:lstStyle/>
          <a:p>
            <a:fld id="{68C3E199-7617-4092-B950-9C97BDFDAB13}" type="slidenum">
              <a:rPr lang="en-US" smtClean="0"/>
              <a:t>‹#›</a:t>
            </a:fld>
            <a:endParaRPr lang="en-US"/>
          </a:p>
        </p:txBody>
      </p:sp>
    </p:spTree>
    <p:extLst>
      <p:ext uri="{BB962C8B-B14F-4D97-AF65-F5344CB8AC3E}">
        <p14:creationId xmlns:p14="http://schemas.microsoft.com/office/powerpoint/2010/main" val="379011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B507-F9BB-445E-98D5-31B9CA07D9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000398-722C-51FB-1CBF-22172FCD0D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12ADD-4F95-40C3-50B7-3C9987CAD8E1}"/>
              </a:ext>
            </a:extLst>
          </p:cNvPr>
          <p:cNvSpPr>
            <a:spLocks noGrp="1"/>
          </p:cNvSpPr>
          <p:nvPr>
            <p:ph type="dt" sz="half" idx="10"/>
          </p:nvPr>
        </p:nvSpPr>
        <p:spPr/>
        <p:txBody>
          <a:bodyPr/>
          <a:lstStyle/>
          <a:p>
            <a:fld id="{663E1ED9-AD3F-42A6-AAFC-A025FA217E21}" type="datetimeFigureOut">
              <a:rPr lang="en-US" smtClean="0"/>
              <a:t>4/25/2023</a:t>
            </a:fld>
            <a:endParaRPr lang="en-US"/>
          </a:p>
        </p:txBody>
      </p:sp>
      <p:sp>
        <p:nvSpPr>
          <p:cNvPr id="5" name="Footer Placeholder 4">
            <a:extLst>
              <a:ext uri="{FF2B5EF4-FFF2-40B4-BE49-F238E27FC236}">
                <a16:creationId xmlns:a16="http://schemas.microsoft.com/office/drawing/2014/main" id="{1595596B-DA84-8F19-2405-3866375E8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C4E33D-8D03-06F5-C281-5E12ED759A16}"/>
              </a:ext>
            </a:extLst>
          </p:cNvPr>
          <p:cNvSpPr>
            <a:spLocks noGrp="1"/>
          </p:cNvSpPr>
          <p:nvPr>
            <p:ph type="sldNum" sz="quarter" idx="12"/>
          </p:nvPr>
        </p:nvSpPr>
        <p:spPr/>
        <p:txBody>
          <a:bodyPr/>
          <a:lstStyle/>
          <a:p>
            <a:fld id="{68C3E199-7617-4092-B950-9C97BDFDAB13}" type="slidenum">
              <a:rPr lang="en-US" smtClean="0"/>
              <a:t>‹#›</a:t>
            </a:fld>
            <a:endParaRPr lang="en-US"/>
          </a:p>
        </p:txBody>
      </p:sp>
    </p:spTree>
    <p:extLst>
      <p:ext uri="{BB962C8B-B14F-4D97-AF65-F5344CB8AC3E}">
        <p14:creationId xmlns:p14="http://schemas.microsoft.com/office/powerpoint/2010/main" val="284492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C9A3-4729-A0B1-98DA-26E9ADCC5C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E1543A-A103-0DEA-4222-BF1B18AA10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C3C18A-1DA6-60C6-E287-C2755DC01E7A}"/>
              </a:ext>
            </a:extLst>
          </p:cNvPr>
          <p:cNvSpPr>
            <a:spLocks noGrp="1"/>
          </p:cNvSpPr>
          <p:nvPr>
            <p:ph type="dt" sz="half" idx="10"/>
          </p:nvPr>
        </p:nvSpPr>
        <p:spPr/>
        <p:txBody>
          <a:bodyPr/>
          <a:lstStyle/>
          <a:p>
            <a:fld id="{663E1ED9-AD3F-42A6-AAFC-A025FA217E21}" type="datetimeFigureOut">
              <a:rPr lang="en-US" smtClean="0"/>
              <a:t>4/25/2023</a:t>
            </a:fld>
            <a:endParaRPr lang="en-US"/>
          </a:p>
        </p:txBody>
      </p:sp>
      <p:sp>
        <p:nvSpPr>
          <p:cNvPr id="5" name="Footer Placeholder 4">
            <a:extLst>
              <a:ext uri="{FF2B5EF4-FFF2-40B4-BE49-F238E27FC236}">
                <a16:creationId xmlns:a16="http://schemas.microsoft.com/office/drawing/2014/main" id="{A4FEAD7A-6D9C-3C66-304E-0A6050F6B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9505A-8ED4-EDE1-EEE0-AA9CFAC5C4F4}"/>
              </a:ext>
            </a:extLst>
          </p:cNvPr>
          <p:cNvSpPr>
            <a:spLocks noGrp="1"/>
          </p:cNvSpPr>
          <p:nvPr>
            <p:ph type="sldNum" sz="quarter" idx="12"/>
          </p:nvPr>
        </p:nvSpPr>
        <p:spPr/>
        <p:txBody>
          <a:bodyPr/>
          <a:lstStyle/>
          <a:p>
            <a:fld id="{68C3E199-7617-4092-B950-9C97BDFDAB13}" type="slidenum">
              <a:rPr lang="en-US" smtClean="0"/>
              <a:t>‹#›</a:t>
            </a:fld>
            <a:endParaRPr lang="en-US"/>
          </a:p>
        </p:txBody>
      </p:sp>
    </p:spTree>
    <p:extLst>
      <p:ext uri="{BB962C8B-B14F-4D97-AF65-F5344CB8AC3E}">
        <p14:creationId xmlns:p14="http://schemas.microsoft.com/office/powerpoint/2010/main" val="130082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E713-A13F-DA9D-7450-54ED54EF7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31E4F9-978B-8A45-F2B4-4C83D2654F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E8CEBA-777F-95C8-E857-3865087E14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577763-7A12-C4E1-145E-44FC8428166B}"/>
              </a:ext>
            </a:extLst>
          </p:cNvPr>
          <p:cNvSpPr>
            <a:spLocks noGrp="1"/>
          </p:cNvSpPr>
          <p:nvPr>
            <p:ph type="dt" sz="half" idx="10"/>
          </p:nvPr>
        </p:nvSpPr>
        <p:spPr/>
        <p:txBody>
          <a:bodyPr/>
          <a:lstStyle/>
          <a:p>
            <a:fld id="{663E1ED9-AD3F-42A6-AAFC-A025FA217E21}" type="datetimeFigureOut">
              <a:rPr lang="en-US" smtClean="0"/>
              <a:t>4/25/2023</a:t>
            </a:fld>
            <a:endParaRPr lang="en-US"/>
          </a:p>
        </p:txBody>
      </p:sp>
      <p:sp>
        <p:nvSpPr>
          <p:cNvPr id="6" name="Footer Placeholder 5">
            <a:extLst>
              <a:ext uri="{FF2B5EF4-FFF2-40B4-BE49-F238E27FC236}">
                <a16:creationId xmlns:a16="http://schemas.microsoft.com/office/drawing/2014/main" id="{FC81CCDF-CAEA-6A61-68E3-0B77CC7AD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9407FC-F5F1-E7D4-2642-35E43843E123}"/>
              </a:ext>
            </a:extLst>
          </p:cNvPr>
          <p:cNvSpPr>
            <a:spLocks noGrp="1"/>
          </p:cNvSpPr>
          <p:nvPr>
            <p:ph type="sldNum" sz="quarter" idx="12"/>
          </p:nvPr>
        </p:nvSpPr>
        <p:spPr/>
        <p:txBody>
          <a:bodyPr/>
          <a:lstStyle/>
          <a:p>
            <a:fld id="{68C3E199-7617-4092-B950-9C97BDFDAB13}" type="slidenum">
              <a:rPr lang="en-US" smtClean="0"/>
              <a:t>‹#›</a:t>
            </a:fld>
            <a:endParaRPr lang="en-US"/>
          </a:p>
        </p:txBody>
      </p:sp>
    </p:spTree>
    <p:extLst>
      <p:ext uri="{BB962C8B-B14F-4D97-AF65-F5344CB8AC3E}">
        <p14:creationId xmlns:p14="http://schemas.microsoft.com/office/powerpoint/2010/main" val="12195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87E0-8E5C-5D09-C21C-9AFA66DEC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12706A-6D82-9862-D11F-2ABD842348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B00909-F0AF-7D1C-B83C-05A05072E3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5E4FE3-00D4-68A8-02AF-AACA79BB0E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1509DF-D16E-8F01-78F5-F661B356B8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94B4-AF6F-F492-7CDA-22336724A9DE}"/>
              </a:ext>
            </a:extLst>
          </p:cNvPr>
          <p:cNvSpPr>
            <a:spLocks noGrp="1"/>
          </p:cNvSpPr>
          <p:nvPr>
            <p:ph type="dt" sz="half" idx="10"/>
          </p:nvPr>
        </p:nvSpPr>
        <p:spPr/>
        <p:txBody>
          <a:bodyPr/>
          <a:lstStyle/>
          <a:p>
            <a:fld id="{663E1ED9-AD3F-42A6-AAFC-A025FA217E21}" type="datetimeFigureOut">
              <a:rPr lang="en-US" smtClean="0"/>
              <a:t>4/25/2023</a:t>
            </a:fld>
            <a:endParaRPr lang="en-US"/>
          </a:p>
        </p:txBody>
      </p:sp>
      <p:sp>
        <p:nvSpPr>
          <p:cNvPr id="8" name="Footer Placeholder 7">
            <a:extLst>
              <a:ext uri="{FF2B5EF4-FFF2-40B4-BE49-F238E27FC236}">
                <a16:creationId xmlns:a16="http://schemas.microsoft.com/office/drawing/2014/main" id="{0C668624-A931-E28C-B967-F5771C4D0E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39E1DF-FE40-8382-AEE2-237E250A8735}"/>
              </a:ext>
            </a:extLst>
          </p:cNvPr>
          <p:cNvSpPr>
            <a:spLocks noGrp="1"/>
          </p:cNvSpPr>
          <p:nvPr>
            <p:ph type="sldNum" sz="quarter" idx="12"/>
          </p:nvPr>
        </p:nvSpPr>
        <p:spPr/>
        <p:txBody>
          <a:bodyPr/>
          <a:lstStyle/>
          <a:p>
            <a:fld id="{68C3E199-7617-4092-B950-9C97BDFDAB13}" type="slidenum">
              <a:rPr lang="en-US" smtClean="0"/>
              <a:t>‹#›</a:t>
            </a:fld>
            <a:endParaRPr lang="en-US"/>
          </a:p>
        </p:txBody>
      </p:sp>
    </p:spTree>
    <p:extLst>
      <p:ext uri="{BB962C8B-B14F-4D97-AF65-F5344CB8AC3E}">
        <p14:creationId xmlns:p14="http://schemas.microsoft.com/office/powerpoint/2010/main" val="275136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11A4-AE2A-9A05-0A57-230B89727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67AC9C-5F9B-1C75-12D9-97AFDAB2EDFC}"/>
              </a:ext>
            </a:extLst>
          </p:cNvPr>
          <p:cNvSpPr>
            <a:spLocks noGrp="1"/>
          </p:cNvSpPr>
          <p:nvPr>
            <p:ph type="dt" sz="half" idx="10"/>
          </p:nvPr>
        </p:nvSpPr>
        <p:spPr/>
        <p:txBody>
          <a:bodyPr/>
          <a:lstStyle/>
          <a:p>
            <a:fld id="{663E1ED9-AD3F-42A6-AAFC-A025FA217E21}" type="datetimeFigureOut">
              <a:rPr lang="en-US" smtClean="0"/>
              <a:t>4/25/2023</a:t>
            </a:fld>
            <a:endParaRPr lang="en-US"/>
          </a:p>
        </p:txBody>
      </p:sp>
      <p:sp>
        <p:nvSpPr>
          <p:cNvPr id="4" name="Footer Placeholder 3">
            <a:extLst>
              <a:ext uri="{FF2B5EF4-FFF2-40B4-BE49-F238E27FC236}">
                <a16:creationId xmlns:a16="http://schemas.microsoft.com/office/drawing/2014/main" id="{E021A871-5A7A-C28A-B858-B5BACF11D2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F4C23B-AFB8-3B5E-1882-617D54ED90D5}"/>
              </a:ext>
            </a:extLst>
          </p:cNvPr>
          <p:cNvSpPr>
            <a:spLocks noGrp="1"/>
          </p:cNvSpPr>
          <p:nvPr>
            <p:ph type="sldNum" sz="quarter" idx="12"/>
          </p:nvPr>
        </p:nvSpPr>
        <p:spPr/>
        <p:txBody>
          <a:bodyPr/>
          <a:lstStyle/>
          <a:p>
            <a:fld id="{68C3E199-7617-4092-B950-9C97BDFDAB13}" type="slidenum">
              <a:rPr lang="en-US" smtClean="0"/>
              <a:t>‹#›</a:t>
            </a:fld>
            <a:endParaRPr lang="en-US"/>
          </a:p>
        </p:txBody>
      </p:sp>
    </p:spTree>
    <p:extLst>
      <p:ext uri="{BB962C8B-B14F-4D97-AF65-F5344CB8AC3E}">
        <p14:creationId xmlns:p14="http://schemas.microsoft.com/office/powerpoint/2010/main" val="383590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498E5A-42BE-2812-D68F-5A97F9B6AAC9}"/>
              </a:ext>
            </a:extLst>
          </p:cNvPr>
          <p:cNvSpPr>
            <a:spLocks noGrp="1"/>
          </p:cNvSpPr>
          <p:nvPr>
            <p:ph type="dt" sz="half" idx="10"/>
          </p:nvPr>
        </p:nvSpPr>
        <p:spPr/>
        <p:txBody>
          <a:bodyPr/>
          <a:lstStyle/>
          <a:p>
            <a:fld id="{663E1ED9-AD3F-42A6-AAFC-A025FA217E21}" type="datetimeFigureOut">
              <a:rPr lang="en-US" smtClean="0"/>
              <a:t>4/25/2023</a:t>
            </a:fld>
            <a:endParaRPr lang="en-US"/>
          </a:p>
        </p:txBody>
      </p:sp>
      <p:sp>
        <p:nvSpPr>
          <p:cNvPr id="3" name="Footer Placeholder 2">
            <a:extLst>
              <a:ext uri="{FF2B5EF4-FFF2-40B4-BE49-F238E27FC236}">
                <a16:creationId xmlns:a16="http://schemas.microsoft.com/office/drawing/2014/main" id="{A22208C4-590B-686D-4B1B-46FBBDCEED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8A8876-A70C-60D9-A0C6-140F63C8671F}"/>
              </a:ext>
            </a:extLst>
          </p:cNvPr>
          <p:cNvSpPr>
            <a:spLocks noGrp="1"/>
          </p:cNvSpPr>
          <p:nvPr>
            <p:ph type="sldNum" sz="quarter" idx="12"/>
          </p:nvPr>
        </p:nvSpPr>
        <p:spPr/>
        <p:txBody>
          <a:bodyPr/>
          <a:lstStyle/>
          <a:p>
            <a:fld id="{68C3E199-7617-4092-B950-9C97BDFDAB13}" type="slidenum">
              <a:rPr lang="en-US" smtClean="0"/>
              <a:t>‹#›</a:t>
            </a:fld>
            <a:endParaRPr lang="en-US"/>
          </a:p>
        </p:txBody>
      </p:sp>
    </p:spTree>
    <p:extLst>
      <p:ext uri="{BB962C8B-B14F-4D97-AF65-F5344CB8AC3E}">
        <p14:creationId xmlns:p14="http://schemas.microsoft.com/office/powerpoint/2010/main" val="206310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1259-641F-87BD-FC1F-8A46910E6D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26A0CA-A73A-06B0-02D8-F0EE9D0A3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BC263-06A1-E32A-32F7-146FA7BC7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5913D-C843-A57D-A4DF-1B46FAADCDD4}"/>
              </a:ext>
            </a:extLst>
          </p:cNvPr>
          <p:cNvSpPr>
            <a:spLocks noGrp="1"/>
          </p:cNvSpPr>
          <p:nvPr>
            <p:ph type="dt" sz="half" idx="10"/>
          </p:nvPr>
        </p:nvSpPr>
        <p:spPr/>
        <p:txBody>
          <a:bodyPr/>
          <a:lstStyle/>
          <a:p>
            <a:fld id="{663E1ED9-AD3F-42A6-AAFC-A025FA217E21}" type="datetimeFigureOut">
              <a:rPr lang="en-US" smtClean="0"/>
              <a:t>4/25/2023</a:t>
            </a:fld>
            <a:endParaRPr lang="en-US"/>
          </a:p>
        </p:txBody>
      </p:sp>
      <p:sp>
        <p:nvSpPr>
          <p:cNvPr id="6" name="Footer Placeholder 5">
            <a:extLst>
              <a:ext uri="{FF2B5EF4-FFF2-40B4-BE49-F238E27FC236}">
                <a16:creationId xmlns:a16="http://schemas.microsoft.com/office/drawing/2014/main" id="{E3B550B5-80B7-B57A-88DE-8B5A7A327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C754ED-1CAE-987F-C470-E30D8C565830}"/>
              </a:ext>
            </a:extLst>
          </p:cNvPr>
          <p:cNvSpPr>
            <a:spLocks noGrp="1"/>
          </p:cNvSpPr>
          <p:nvPr>
            <p:ph type="sldNum" sz="quarter" idx="12"/>
          </p:nvPr>
        </p:nvSpPr>
        <p:spPr/>
        <p:txBody>
          <a:bodyPr/>
          <a:lstStyle/>
          <a:p>
            <a:fld id="{68C3E199-7617-4092-B950-9C97BDFDAB13}" type="slidenum">
              <a:rPr lang="en-US" smtClean="0"/>
              <a:t>‹#›</a:t>
            </a:fld>
            <a:endParaRPr lang="en-US"/>
          </a:p>
        </p:txBody>
      </p:sp>
    </p:spTree>
    <p:extLst>
      <p:ext uri="{BB962C8B-B14F-4D97-AF65-F5344CB8AC3E}">
        <p14:creationId xmlns:p14="http://schemas.microsoft.com/office/powerpoint/2010/main" val="257188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037F-74FE-85A4-E4A1-A510315688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A8F406-744E-A39E-6F60-F1C842CFA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9EF6C7-6071-6780-E0CF-9106B0430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F2B209-89DD-2E12-2002-7B9B7CB8A9D5}"/>
              </a:ext>
            </a:extLst>
          </p:cNvPr>
          <p:cNvSpPr>
            <a:spLocks noGrp="1"/>
          </p:cNvSpPr>
          <p:nvPr>
            <p:ph type="dt" sz="half" idx="10"/>
          </p:nvPr>
        </p:nvSpPr>
        <p:spPr/>
        <p:txBody>
          <a:bodyPr/>
          <a:lstStyle/>
          <a:p>
            <a:fld id="{663E1ED9-AD3F-42A6-AAFC-A025FA217E21}" type="datetimeFigureOut">
              <a:rPr lang="en-US" smtClean="0"/>
              <a:t>4/25/2023</a:t>
            </a:fld>
            <a:endParaRPr lang="en-US"/>
          </a:p>
        </p:txBody>
      </p:sp>
      <p:sp>
        <p:nvSpPr>
          <p:cNvPr id="6" name="Footer Placeholder 5">
            <a:extLst>
              <a:ext uri="{FF2B5EF4-FFF2-40B4-BE49-F238E27FC236}">
                <a16:creationId xmlns:a16="http://schemas.microsoft.com/office/drawing/2014/main" id="{9855438D-A478-075C-F993-02F0D0963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23A66-8FC4-674B-8AF0-B48D7D3B3F82}"/>
              </a:ext>
            </a:extLst>
          </p:cNvPr>
          <p:cNvSpPr>
            <a:spLocks noGrp="1"/>
          </p:cNvSpPr>
          <p:nvPr>
            <p:ph type="sldNum" sz="quarter" idx="12"/>
          </p:nvPr>
        </p:nvSpPr>
        <p:spPr/>
        <p:txBody>
          <a:bodyPr/>
          <a:lstStyle/>
          <a:p>
            <a:fld id="{68C3E199-7617-4092-B950-9C97BDFDAB13}" type="slidenum">
              <a:rPr lang="en-US" smtClean="0"/>
              <a:t>‹#›</a:t>
            </a:fld>
            <a:endParaRPr lang="en-US"/>
          </a:p>
        </p:txBody>
      </p:sp>
    </p:spTree>
    <p:extLst>
      <p:ext uri="{BB962C8B-B14F-4D97-AF65-F5344CB8AC3E}">
        <p14:creationId xmlns:p14="http://schemas.microsoft.com/office/powerpoint/2010/main" val="381358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E7780E-C6F9-A8C5-657E-DB1F6B07F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B8F334-B758-C54B-DCC4-F8229B9098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57D0A-554D-F18B-1598-06F95F68F6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E1ED9-AD3F-42A6-AAFC-A025FA217E21}" type="datetimeFigureOut">
              <a:rPr lang="en-US" smtClean="0"/>
              <a:t>4/25/2023</a:t>
            </a:fld>
            <a:endParaRPr lang="en-US"/>
          </a:p>
        </p:txBody>
      </p:sp>
      <p:sp>
        <p:nvSpPr>
          <p:cNvPr id="5" name="Footer Placeholder 4">
            <a:extLst>
              <a:ext uri="{FF2B5EF4-FFF2-40B4-BE49-F238E27FC236}">
                <a16:creationId xmlns:a16="http://schemas.microsoft.com/office/drawing/2014/main" id="{F1D390B6-1EA3-75C4-7318-2A723B82F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E45322-E50C-3966-9DEC-5E30B5110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3E199-7617-4092-B950-9C97BDFDAB13}" type="slidenum">
              <a:rPr lang="en-US" smtClean="0"/>
              <a:t>‹#›</a:t>
            </a:fld>
            <a:endParaRPr lang="en-US"/>
          </a:p>
        </p:txBody>
      </p:sp>
    </p:spTree>
    <p:extLst>
      <p:ext uri="{BB962C8B-B14F-4D97-AF65-F5344CB8AC3E}">
        <p14:creationId xmlns:p14="http://schemas.microsoft.com/office/powerpoint/2010/main" val="399728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FF70-A607-4888-62D3-96BFC54DC7AF}"/>
              </a:ext>
            </a:extLst>
          </p:cNvPr>
          <p:cNvSpPr>
            <a:spLocks noGrp="1"/>
          </p:cNvSpPr>
          <p:nvPr>
            <p:ph type="ctrTitle"/>
          </p:nvPr>
        </p:nvSpPr>
        <p:spPr>
          <a:xfrm>
            <a:off x="1524000" y="951010"/>
            <a:ext cx="9144000" cy="2387600"/>
          </a:xfrm>
        </p:spPr>
        <p:txBody>
          <a:bodyPr>
            <a:noAutofit/>
          </a:bodyPr>
          <a:lstStyle/>
          <a:p>
            <a:br>
              <a:rPr lang="en-US" sz="3000" dirty="0">
                <a:latin typeface="+mn-lt"/>
              </a:rPr>
            </a:br>
            <a:endParaRPr lang="en-US" sz="3000" dirty="0">
              <a:latin typeface="+mn-lt"/>
            </a:endParaRPr>
          </a:p>
        </p:txBody>
      </p:sp>
      <p:sp>
        <p:nvSpPr>
          <p:cNvPr id="3" name="Subtitle 2">
            <a:extLst>
              <a:ext uri="{FF2B5EF4-FFF2-40B4-BE49-F238E27FC236}">
                <a16:creationId xmlns:a16="http://schemas.microsoft.com/office/drawing/2014/main" id="{5BD576F8-4FC3-871C-65E2-FD9F1B4806EF}"/>
              </a:ext>
            </a:extLst>
          </p:cNvPr>
          <p:cNvSpPr>
            <a:spLocks noGrp="1"/>
          </p:cNvSpPr>
          <p:nvPr>
            <p:ph type="subTitle" idx="1"/>
          </p:nvPr>
        </p:nvSpPr>
        <p:spPr>
          <a:xfrm>
            <a:off x="0" y="2364950"/>
            <a:ext cx="12192000" cy="3816764"/>
          </a:xfrm>
        </p:spPr>
        <p:txBody>
          <a:bodyPr>
            <a:normAutofit/>
          </a:bodyPr>
          <a:lstStyle/>
          <a:p>
            <a:r>
              <a:rPr lang="en-US" sz="4800" b="1" i="1" dirty="0"/>
              <a:t>Role of bees in ecosystem services</a:t>
            </a:r>
          </a:p>
          <a:p>
            <a:endParaRPr lang="en-US" sz="3000" b="1" i="1" dirty="0"/>
          </a:p>
          <a:p>
            <a:r>
              <a:rPr lang="en-US" sz="3600" b="1" dirty="0"/>
              <a:t>Sarvar </a:t>
            </a:r>
            <a:r>
              <a:rPr lang="en-US" sz="3600" b="1" dirty="0" err="1"/>
              <a:t>Khamidjonov</a:t>
            </a:r>
            <a:r>
              <a:rPr lang="en-US" sz="3600" b="1" dirty="0"/>
              <a:t> </a:t>
            </a:r>
          </a:p>
          <a:p>
            <a:r>
              <a:rPr lang="en-US" sz="3200" dirty="0"/>
              <a:t>M.S. in Geography</a:t>
            </a:r>
          </a:p>
          <a:p>
            <a:r>
              <a:rPr lang="en-US" sz="3200" dirty="0"/>
              <a:t>GEO 873, SS 2023, Seminar in Human-Environment Geography</a:t>
            </a:r>
          </a:p>
        </p:txBody>
      </p:sp>
      <p:pic>
        <p:nvPicPr>
          <p:cNvPr id="4" name="Picture 3">
            <a:extLst>
              <a:ext uri="{FF2B5EF4-FFF2-40B4-BE49-F238E27FC236}">
                <a16:creationId xmlns:a16="http://schemas.microsoft.com/office/drawing/2014/main" id="{39329151-850C-67BE-ACF1-847CFADE6701}"/>
              </a:ext>
            </a:extLst>
          </p:cNvPr>
          <p:cNvPicPr>
            <a:picLocks noChangeAspect="1"/>
          </p:cNvPicPr>
          <p:nvPr/>
        </p:nvPicPr>
        <p:blipFill>
          <a:blip r:embed="rId2"/>
          <a:stretch>
            <a:fillRect/>
          </a:stretch>
        </p:blipFill>
        <p:spPr>
          <a:xfrm>
            <a:off x="10199077" y="120431"/>
            <a:ext cx="1600200" cy="1401753"/>
          </a:xfrm>
          <a:prstGeom prst="rect">
            <a:avLst/>
          </a:prstGeom>
        </p:spPr>
      </p:pic>
      <p:pic>
        <p:nvPicPr>
          <p:cNvPr id="6" name="Picture 5">
            <a:extLst>
              <a:ext uri="{FF2B5EF4-FFF2-40B4-BE49-F238E27FC236}">
                <a16:creationId xmlns:a16="http://schemas.microsoft.com/office/drawing/2014/main" id="{34257380-5CD2-7EFD-2DD3-05A85127E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973" y="118589"/>
            <a:ext cx="1600201" cy="1399032"/>
          </a:xfrm>
          <a:prstGeom prst="rect">
            <a:avLst/>
          </a:prstGeom>
        </p:spPr>
      </p:pic>
      <p:sp>
        <p:nvSpPr>
          <p:cNvPr id="9" name="TextBox 8">
            <a:extLst>
              <a:ext uri="{FF2B5EF4-FFF2-40B4-BE49-F238E27FC236}">
                <a16:creationId xmlns:a16="http://schemas.microsoft.com/office/drawing/2014/main" id="{86A77A01-0391-8707-67F6-76952D818604}"/>
              </a:ext>
            </a:extLst>
          </p:cNvPr>
          <p:cNvSpPr txBox="1"/>
          <p:nvPr/>
        </p:nvSpPr>
        <p:spPr>
          <a:xfrm>
            <a:off x="4525693" y="6124330"/>
            <a:ext cx="3140613" cy="461665"/>
          </a:xfrm>
          <a:prstGeom prst="rect">
            <a:avLst/>
          </a:prstGeom>
          <a:noFill/>
        </p:spPr>
        <p:txBody>
          <a:bodyPr wrap="square">
            <a:spAutoFit/>
          </a:bodyPr>
          <a:lstStyle/>
          <a:p>
            <a:pPr algn="ctr"/>
            <a:r>
              <a:rPr lang="en-US" sz="2400" dirty="0">
                <a:cs typeface="Times New Roman" panose="02020603050405020304" pitchFamily="18" charset="0"/>
              </a:rPr>
              <a:t>East Lansing-2023</a:t>
            </a:r>
          </a:p>
        </p:txBody>
      </p:sp>
      <p:pic>
        <p:nvPicPr>
          <p:cNvPr id="11" name="Picture 10">
            <a:extLst>
              <a:ext uri="{FF2B5EF4-FFF2-40B4-BE49-F238E27FC236}">
                <a16:creationId xmlns:a16="http://schemas.microsoft.com/office/drawing/2014/main" id="{898A0DC3-638F-DA6D-97E8-8ABF296E6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8903" y="118589"/>
            <a:ext cx="1600200" cy="1401758"/>
          </a:xfrm>
          <a:prstGeom prst="rect">
            <a:avLst/>
          </a:prstGeom>
        </p:spPr>
      </p:pic>
      <p:pic>
        <p:nvPicPr>
          <p:cNvPr id="13" name="Picture 12">
            <a:extLst>
              <a:ext uri="{FF2B5EF4-FFF2-40B4-BE49-F238E27FC236}">
                <a16:creationId xmlns:a16="http://schemas.microsoft.com/office/drawing/2014/main" id="{9447FB32-88D0-9AB2-A986-37BEE6767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2897" y="118589"/>
            <a:ext cx="1600200" cy="1399032"/>
          </a:xfrm>
          <a:prstGeom prst="rect">
            <a:avLst/>
          </a:prstGeom>
        </p:spPr>
      </p:pic>
      <p:pic>
        <p:nvPicPr>
          <p:cNvPr id="14" name="Рисунок 4">
            <a:extLst>
              <a:ext uri="{FF2B5EF4-FFF2-40B4-BE49-F238E27FC236}">
                <a16:creationId xmlns:a16="http://schemas.microsoft.com/office/drawing/2014/main" id="{B860202F-FC17-8DC1-B702-663744513639}"/>
              </a:ext>
            </a:extLst>
          </p:cNvPr>
          <p:cNvPicPr>
            <a:picLocks noChangeAspect="1"/>
          </p:cNvPicPr>
          <p:nvPr/>
        </p:nvPicPr>
        <p:blipFill>
          <a:blip r:embed="rId6"/>
          <a:stretch>
            <a:fillRect/>
          </a:stretch>
        </p:blipFill>
        <p:spPr>
          <a:xfrm>
            <a:off x="4174274" y="118589"/>
            <a:ext cx="1600200" cy="1399032"/>
          </a:xfrm>
          <a:prstGeom prst="rect">
            <a:avLst/>
          </a:prstGeom>
        </p:spPr>
      </p:pic>
      <p:pic>
        <p:nvPicPr>
          <p:cNvPr id="16" name="Picture 15">
            <a:extLst>
              <a:ext uri="{FF2B5EF4-FFF2-40B4-BE49-F238E27FC236}">
                <a16:creationId xmlns:a16="http://schemas.microsoft.com/office/drawing/2014/main" id="{381C0E79-117D-AB2C-CB19-D5DC612966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723" y="118589"/>
            <a:ext cx="1600200" cy="1399032"/>
          </a:xfrm>
          <a:prstGeom prst="rect">
            <a:avLst/>
          </a:prstGeom>
        </p:spPr>
      </p:pic>
      <p:pic>
        <p:nvPicPr>
          <p:cNvPr id="27" name="Picture 26">
            <a:extLst>
              <a:ext uri="{FF2B5EF4-FFF2-40B4-BE49-F238E27FC236}">
                <a16:creationId xmlns:a16="http://schemas.microsoft.com/office/drawing/2014/main" id="{BF327982-7CCC-BB9B-685C-FF9F67B4D528}"/>
              </a:ext>
            </a:extLst>
          </p:cNvPr>
          <p:cNvPicPr>
            <a:picLocks noChangeAspect="1"/>
          </p:cNvPicPr>
          <p:nvPr/>
        </p:nvPicPr>
        <p:blipFill>
          <a:blip r:embed="rId8"/>
          <a:stretch>
            <a:fillRect/>
          </a:stretch>
        </p:blipFill>
        <p:spPr>
          <a:xfrm>
            <a:off x="567929" y="3169860"/>
            <a:ext cx="1249788" cy="1103472"/>
          </a:xfrm>
          <a:prstGeom prst="rect">
            <a:avLst/>
          </a:prstGeom>
        </p:spPr>
      </p:pic>
      <p:pic>
        <p:nvPicPr>
          <p:cNvPr id="28" name="Picture 27">
            <a:extLst>
              <a:ext uri="{FF2B5EF4-FFF2-40B4-BE49-F238E27FC236}">
                <a16:creationId xmlns:a16="http://schemas.microsoft.com/office/drawing/2014/main" id="{F15F112E-E2A6-361E-5FD5-A53698E19A19}"/>
              </a:ext>
            </a:extLst>
          </p:cNvPr>
          <p:cNvPicPr>
            <a:picLocks noChangeAspect="1"/>
          </p:cNvPicPr>
          <p:nvPr/>
        </p:nvPicPr>
        <p:blipFill>
          <a:blip r:embed="rId9"/>
          <a:stretch>
            <a:fillRect/>
          </a:stretch>
        </p:blipFill>
        <p:spPr>
          <a:xfrm>
            <a:off x="10554130" y="3008009"/>
            <a:ext cx="890093" cy="1030313"/>
          </a:xfrm>
          <a:prstGeom prst="rect">
            <a:avLst/>
          </a:prstGeom>
        </p:spPr>
      </p:pic>
      <p:pic>
        <p:nvPicPr>
          <p:cNvPr id="35" name="Picture 34">
            <a:extLst>
              <a:ext uri="{FF2B5EF4-FFF2-40B4-BE49-F238E27FC236}">
                <a16:creationId xmlns:a16="http://schemas.microsoft.com/office/drawing/2014/main" id="{8CEC1E76-3A36-2333-ACE4-C0E971E5E7D2}"/>
              </a:ext>
            </a:extLst>
          </p:cNvPr>
          <p:cNvPicPr>
            <a:picLocks noChangeAspect="1"/>
          </p:cNvPicPr>
          <p:nvPr/>
        </p:nvPicPr>
        <p:blipFill>
          <a:blip r:embed="rId10"/>
          <a:stretch>
            <a:fillRect/>
          </a:stretch>
        </p:blipFill>
        <p:spPr>
          <a:xfrm>
            <a:off x="1970008" y="5400113"/>
            <a:ext cx="1072989" cy="1146147"/>
          </a:xfrm>
          <a:prstGeom prst="rect">
            <a:avLst/>
          </a:prstGeom>
        </p:spPr>
      </p:pic>
      <p:pic>
        <p:nvPicPr>
          <p:cNvPr id="36" name="Picture 35">
            <a:extLst>
              <a:ext uri="{FF2B5EF4-FFF2-40B4-BE49-F238E27FC236}">
                <a16:creationId xmlns:a16="http://schemas.microsoft.com/office/drawing/2014/main" id="{1912C7CF-56F5-3815-8644-88AF42975DE2}"/>
              </a:ext>
            </a:extLst>
          </p:cNvPr>
          <p:cNvPicPr>
            <a:picLocks noChangeAspect="1"/>
          </p:cNvPicPr>
          <p:nvPr/>
        </p:nvPicPr>
        <p:blipFill>
          <a:blip r:embed="rId11"/>
          <a:stretch>
            <a:fillRect/>
          </a:stretch>
        </p:blipFill>
        <p:spPr>
          <a:xfrm>
            <a:off x="9234354" y="5445836"/>
            <a:ext cx="987638" cy="1054699"/>
          </a:xfrm>
          <a:prstGeom prst="rect">
            <a:avLst/>
          </a:prstGeom>
        </p:spPr>
      </p:pic>
    </p:spTree>
    <p:extLst>
      <p:ext uri="{BB962C8B-B14F-4D97-AF65-F5344CB8AC3E}">
        <p14:creationId xmlns:p14="http://schemas.microsoft.com/office/powerpoint/2010/main" val="267655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3AD248-424F-A944-42C8-9470667921AA}"/>
              </a:ext>
            </a:extLst>
          </p:cNvPr>
          <p:cNvSpPr txBox="1">
            <a:spLocks/>
          </p:cNvSpPr>
          <p:nvPr/>
        </p:nvSpPr>
        <p:spPr>
          <a:xfrm>
            <a:off x="838200" y="375796"/>
            <a:ext cx="10515600" cy="132556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rgbClr val="00B050"/>
              </a:solidFill>
              <a:latin typeface="+mn-lt"/>
              <a:cs typeface="Times New Roman" panose="02020603050405020304" pitchFamily="18" charset="0"/>
            </a:endParaRPr>
          </a:p>
          <a:p>
            <a:pPr algn="ctr"/>
            <a:r>
              <a:rPr lang="en-US" sz="10000" b="1" dirty="0">
                <a:solidFill>
                  <a:srgbClr val="00B050"/>
                </a:solidFill>
                <a:latin typeface="+mn-lt"/>
                <a:cs typeface="Times New Roman" panose="02020603050405020304" pitchFamily="18" charset="0"/>
              </a:rPr>
              <a:t>Bees in ecosystem services:</a:t>
            </a:r>
          </a:p>
          <a:p>
            <a:pPr algn="ctr"/>
            <a:r>
              <a:rPr lang="en-US" sz="10000" b="1" dirty="0">
                <a:solidFill>
                  <a:srgbClr val="00B050"/>
                </a:solidFill>
                <a:latin typeface="+mn-lt"/>
                <a:cs typeface="Times New Roman" panose="02020603050405020304" pitchFamily="18" charset="0"/>
              </a:rPr>
              <a:t>Regulating services</a:t>
            </a:r>
          </a:p>
          <a:p>
            <a:pPr algn="ctr"/>
            <a:r>
              <a:rPr lang="en-US" sz="4000" b="1" dirty="0">
                <a:solidFill>
                  <a:srgbClr val="00B050"/>
                </a:solidFill>
                <a:latin typeface="+mn-lt"/>
                <a:cs typeface="Times New Roman" panose="02020603050405020304" pitchFamily="18" charset="0"/>
              </a:rPr>
              <a:t> </a:t>
            </a:r>
            <a:endParaRPr lang="en-US" sz="4000" dirty="0"/>
          </a:p>
        </p:txBody>
      </p:sp>
      <p:sp>
        <p:nvSpPr>
          <p:cNvPr id="6" name="TextBox 5">
            <a:extLst>
              <a:ext uri="{FF2B5EF4-FFF2-40B4-BE49-F238E27FC236}">
                <a16:creationId xmlns:a16="http://schemas.microsoft.com/office/drawing/2014/main" id="{D24D130C-1BC0-2ACF-8E91-BB0D1DD61DBE}"/>
              </a:ext>
            </a:extLst>
          </p:cNvPr>
          <p:cNvSpPr txBox="1"/>
          <p:nvPr/>
        </p:nvSpPr>
        <p:spPr>
          <a:xfrm>
            <a:off x="886690" y="1606890"/>
            <a:ext cx="10619509" cy="2862322"/>
          </a:xfrm>
          <a:prstGeom prst="rect">
            <a:avLst/>
          </a:prstGeom>
          <a:noFill/>
        </p:spPr>
        <p:txBody>
          <a:bodyPr wrap="square">
            <a:spAutoFit/>
          </a:bodyPr>
          <a:lstStyle/>
          <a:p>
            <a:pPr algn="just"/>
            <a:r>
              <a:rPr lang="en-US" sz="3000" dirty="0">
                <a:effectLst/>
                <a:ea typeface="DengXian" panose="02010600030101010101" pitchFamily="2" charset="-122"/>
                <a:cs typeface="Times New Roman" panose="02020603050405020304" pitchFamily="18" charset="0"/>
              </a:rPr>
              <a:t>Bees play an important role in regulating ecosystem services, particularly in the </a:t>
            </a:r>
            <a:r>
              <a:rPr lang="en-US" sz="3000" b="1" dirty="0">
                <a:effectLst/>
                <a:ea typeface="DengXian" panose="02010600030101010101" pitchFamily="2" charset="-122"/>
                <a:cs typeface="Times New Roman" panose="02020603050405020304" pitchFamily="18" charset="0"/>
              </a:rPr>
              <a:t>pollination</a:t>
            </a:r>
            <a:r>
              <a:rPr lang="en-US" sz="3000" dirty="0">
                <a:effectLst/>
                <a:ea typeface="DengXian" panose="02010600030101010101" pitchFamily="2" charset="-122"/>
                <a:cs typeface="Times New Roman" panose="02020603050405020304" pitchFamily="18" charset="0"/>
              </a:rPr>
              <a:t> of plants that are important for soil conservation, climate regulation, and pest control. Pollination is a necessary procedure for transporting male gametes to female reproductive organs, which in turn increases crop yield (</a:t>
            </a:r>
            <a:r>
              <a:rPr lang="en-US" sz="3000" dirty="0" err="1">
                <a:effectLst/>
                <a:ea typeface="DengXian" panose="02010600030101010101" pitchFamily="2" charset="-122"/>
                <a:cs typeface="Times New Roman" panose="02020603050405020304" pitchFamily="18" charset="0"/>
              </a:rPr>
              <a:t>Aryal</a:t>
            </a:r>
            <a:r>
              <a:rPr lang="en-US" sz="3000" dirty="0">
                <a:effectLst/>
                <a:ea typeface="DengXian" panose="02010600030101010101" pitchFamily="2" charset="-122"/>
                <a:cs typeface="Times New Roman" panose="02020603050405020304" pitchFamily="18" charset="0"/>
              </a:rPr>
              <a:t> et al. 2020)</a:t>
            </a:r>
            <a:endParaRPr lang="en-US" sz="3000" dirty="0">
              <a:cs typeface="Times New Roman" panose="02020603050405020304" pitchFamily="18" charset="0"/>
            </a:endParaRPr>
          </a:p>
        </p:txBody>
      </p:sp>
      <p:grpSp>
        <p:nvGrpSpPr>
          <p:cNvPr id="16" name="Google Shape;4433;p93">
            <a:extLst>
              <a:ext uri="{FF2B5EF4-FFF2-40B4-BE49-F238E27FC236}">
                <a16:creationId xmlns:a16="http://schemas.microsoft.com/office/drawing/2014/main" id="{B0D19A9C-1CCC-E87E-B843-63294BC8C0AC}"/>
              </a:ext>
            </a:extLst>
          </p:cNvPr>
          <p:cNvGrpSpPr/>
          <p:nvPr/>
        </p:nvGrpSpPr>
        <p:grpSpPr>
          <a:xfrm rot="2257574">
            <a:off x="1197519" y="5004342"/>
            <a:ext cx="905256" cy="603504"/>
            <a:chOff x="238125" y="461875"/>
            <a:chExt cx="7107950" cy="4763600"/>
          </a:xfrm>
        </p:grpSpPr>
        <p:sp>
          <p:nvSpPr>
            <p:cNvPr id="17" name="Google Shape;4434;p93">
              <a:extLst>
                <a:ext uri="{FF2B5EF4-FFF2-40B4-BE49-F238E27FC236}">
                  <a16:creationId xmlns:a16="http://schemas.microsoft.com/office/drawing/2014/main" id="{DE3420B1-E178-5B05-303D-9ACF19F39125}"/>
                </a:ext>
              </a:extLst>
            </p:cNvPr>
            <p:cNvSpPr/>
            <p:nvPr/>
          </p:nvSpPr>
          <p:spPr>
            <a:xfrm>
              <a:off x="238125" y="461875"/>
              <a:ext cx="7107950" cy="4763600"/>
            </a:xfrm>
            <a:custGeom>
              <a:avLst/>
              <a:gdLst/>
              <a:ahLst/>
              <a:cxnLst/>
              <a:rect l="l" t="t" r="r" b="b"/>
              <a:pathLst>
                <a:path w="284318" h="190544" extrusionOk="0">
                  <a:moveTo>
                    <a:pt x="99177" y="121534"/>
                  </a:moveTo>
                  <a:lnTo>
                    <a:pt x="99177" y="122091"/>
                  </a:lnTo>
                  <a:lnTo>
                    <a:pt x="98620" y="122091"/>
                  </a:lnTo>
                  <a:lnTo>
                    <a:pt x="99177" y="121534"/>
                  </a:lnTo>
                  <a:close/>
                  <a:moveTo>
                    <a:pt x="184981" y="123922"/>
                  </a:moveTo>
                  <a:lnTo>
                    <a:pt x="185618" y="124559"/>
                  </a:lnTo>
                  <a:lnTo>
                    <a:pt x="184981" y="124559"/>
                  </a:lnTo>
                  <a:lnTo>
                    <a:pt x="184981" y="123922"/>
                  </a:lnTo>
                  <a:close/>
                  <a:moveTo>
                    <a:pt x="111853" y="1"/>
                  </a:moveTo>
                  <a:cubicBezTo>
                    <a:pt x="107866" y="1"/>
                    <a:pt x="103863" y="1513"/>
                    <a:pt x="100769" y="4528"/>
                  </a:cubicBezTo>
                  <a:lnTo>
                    <a:pt x="100689" y="4687"/>
                  </a:lnTo>
                  <a:cubicBezTo>
                    <a:pt x="94560" y="10816"/>
                    <a:pt x="94640" y="20686"/>
                    <a:pt x="100689" y="26735"/>
                  </a:cubicBezTo>
                  <a:lnTo>
                    <a:pt x="110877" y="36924"/>
                  </a:lnTo>
                  <a:lnTo>
                    <a:pt x="110877" y="39630"/>
                  </a:lnTo>
                  <a:cubicBezTo>
                    <a:pt x="103475" y="44724"/>
                    <a:pt x="99097" y="53081"/>
                    <a:pt x="99097" y="62076"/>
                  </a:cubicBezTo>
                  <a:cubicBezTo>
                    <a:pt x="99097" y="63031"/>
                    <a:pt x="99097" y="63986"/>
                    <a:pt x="99256" y="64941"/>
                  </a:cubicBezTo>
                  <a:lnTo>
                    <a:pt x="99256" y="69399"/>
                  </a:lnTo>
                  <a:lnTo>
                    <a:pt x="37808" y="69399"/>
                  </a:lnTo>
                  <a:cubicBezTo>
                    <a:pt x="16954" y="69399"/>
                    <a:pt x="0" y="86273"/>
                    <a:pt x="0" y="107207"/>
                  </a:cubicBezTo>
                  <a:cubicBezTo>
                    <a:pt x="0" y="128140"/>
                    <a:pt x="16954" y="145015"/>
                    <a:pt x="37808" y="145015"/>
                  </a:cubicBezTo>
                  <a:lnTo>
                    <a:pt x="59458" y="145015"/>
                  </a:lnTo>
                  <a:cubicBezTo>
                    <a:pt x="59721" y="145023"/>
                    <a:pt x="59984" y="145027"/>
                    <a:pt x="60247" y="145027"/>
                  </a:cubicBezTo>
                  <a:cubicBezTo>
                    <a:pt x="62530" y="145027"/>
                    <a:pt x="64807" y="144727"/>
                    <a:pt x="67020" y="144298"/>
                  </a:cubicBezTo>
                  <a:lnTo>
                    <a:pt x="67020" y="144298"/>
                  </a:lnTo>
                  <a:lnTo>
                    <a:pt x="57468" y="153850"/>
                  </a:lnTo>
                  <a:cubicBezTo>
                    <a:pt x="52772" y="158546"/>
                    <a:pt x="52772" y="166108"/>
                    <a:pt x="57468" y="170804"/>
                  </a:cubicBezTo>
                  <a:lnTo>
                    <a:pt x="62722" y="176057"/>
                  </a:lnTo>
                  <a:cubicBezTo>
                    <a:pt x="65070" y="178405"/>
                    <a:pt x="68134" y="179579"/>
                    <a:pt x="71189" y="179579"/>
                  </a:cubicBezTo>
                  <a:cubicBezTo>
                    <a:pt x="74243" y="179579"/>
                    <a:pt x="77288" y="178405"/>
                    <a:pt x="79596" y="176057"/>
                  </a:cubicBezTo>
                  <a:lnTo>
                    <a:pt x="99973" y="155760"/>
                  </a:lnTo>
                  <a:cubicBezTo>
                    <a:pt x="101007" y="161252"/>
                    <a:pt x="103157" y="166506"/>
                    <a:pt x="106261" y="171122"/>
                  </a:cubicBezTo>
                  <a:lnTo>
                    <a:pt x="106500" y="171600"/>
                  </a:lnTo>
                  <a:cubicBezTo>
                    <a:pt x="114459" y="183460"/>
                    <a:pt x="127831" y="190544"/>
                    <a:pt x="142079" y="190544"/>
                  </a:cubicBezTo>
                  <a:cubicBezTo>
                    <a:pt x="156327" y="190544"/>
                    <a:pt x="169699" y="183460"/>
                    <a:pt x="177659" y="171600"/>
                  </a:cubicBezTo>
                  <a:lnTo>
                    <a:pt x="177977" y="171122"/>
                  </a:lnTo>
                  <a:cubicBezTo>
                    <a:pt x="180683" y="167063"/>
                    <a:pt x="182673" y="162446"/>
                    <a:pt x="183787" y="157671"/>
                  </a:cubicBezTo>
                  <a:lnTo>
                    <a:pt x="204642" y="178525"/>
                  </a:lnTo>
                  <a:cubicBezTo>
                    <a:pt x="206950" y="180873"/>
                    <a:pt x="210014" y="182047"/>
                    <a:pt x="213079" y="182047"/>
                  </a:cubicBezTo>
                  <a:cubicBezTo>
                    <a:pt x="216143" y="182047"/>
                    <a:pt x="219208" y="180873"/>
                    <a:pt x="221516" y="178525"/>
                  </a:cubicBezTo>
                  <a:lnTo>
                    <a:pt x="226849" y="173192"/>
                  </a:lnTo>
                  <a:cubicBezTo>
                    <a:pt x="231545" y="168575"/>
                    <a:pt x="231545" y="161014"/>
                    <a:pt x="226849" y="156317"/>
                  </a:cubicBezTo>
                  <a:lnTo>
                    <a:pt x="217297" y="146766"/>
                  </a:lnTo>
                  <a:lnTo>
                    <a:pt x="217297" y="146766"/>
                  </a:lnTo>
                  <a:cubicBezTo>
                    <a:pt x="219765" y="147323"/>
                    <a:pt x="222312" y="147562"/>
                    <a:pt x="224859" y="147562"/>
                  </a:cubicBezTo>
                  <a:lnTo>
                    <a:pt x="246430" y="147562"/>
                  </a:lnTo>
                  <a:cubicBezTo>
                    <a:pt x="267363" y="147562"/>
                    <a:pt x="284317" y="130608"/>
                    <a:pt x="284317" y="109674"/>
                  </a:cubicBezTo>
                  <a:cubicBezTo>
                    <a:pt x="284317" y="88820"/>
                    <a:pt x="267363" y="71866"/>
                    <a:pt x="246430" y="71866"/>
                  </a:cubicBezTo>
                  <a:lnTo>
                    <a:pt x="246430" y="71787"/>
                  </a:lnTo>
                  <a:lnTo>
                    <a:pt x="184981" y="71787"/>
                  </a:lnTo>
                  <a:lnTo>
                    <a:pt x="184981" y="62155"/>
                  </a:lnTo>
                  <a:lnTo>
                    <a:pt x="184981" y="61280"/>
                  </a:lnTo>
                  <a:cubicBezTo>
                    <a:pt x="184743" y="52604"/>
                    <a:pt x="180365" y="44644"/>
                    <a:pt x="173281" y="39630"/>
                  </a:cubicBezTo>
                  <a:lnTo>
                    <a:pt x="173281" y="36924"/>
                  </a:lnTo>
                  <a:lnTo>
                    <a:pt x="183469" y="26735"/>
                  </a:lnTo>
                  <a:cubicBezTo>
                    <a:pt x="189518" y="20606"/>
                    <a:pt x="189518" y="10736"/>
                    <a:pt x="183469" y="4608"/>
                  </a:cubicBezTo>
                  <a:cubicBezTo>
                    <a:pt x="180405" y="1543"/>
                    <a:pt x="176385" y="11"/>
                    <a:pt x="172365" y="11"/>
                  </a:cubicBezTo>
                  <a:cubicBezTo>
                    <a:pt x="168346" y="11"/>
                    <a:pt x="164326" y="1543"/>
                    <a:pt x="161262" y="4608"/>
                  </a:cubicBezTo>
                  <a:lnTo>
                    <a:pt x="145342" y="20447"/>
                  </a:lnTo>
                  <a:cubicBezTo>
                    <a:pt x="143591" y="22198"/>
                    <a:pt x="142397" y="24507"/>
                    <a:pt x="141999" y="26974"/>
                  </a:cubicBezTo>
                  <a:cubicBezTo>
                    <a:pt x="141601" y="24507"/>
                    <a:pt x="140487" y="22198"/>
                    <a:pt x="138736" y="20447"/>
                  </a:cubicBezTo>
                  <a:lnTo>
                    <a:pt x="122896" y="4608"/>
                  </a:lnTo>
                  <a:cubicBezTo>
                    <a:pt x="119862" y="1533"/>
                    <a:pt x="115866" y="1"/>
                    <a:pt x="111853" y="1"/>
                  </a:cubicBezTo>
                  <a:close/>
                </a:path>
              </a:pathLst>
            </a:custGeom>
            <a:solidFill>
              <a:srgbClr val="FFFFFF"/>
            </a:solidFill>
            <a:ln>
              <a:noFill/>
            </a:ln>
            <a:effectLst>
              <a:outerShdw blurRad="57150" dist="19050" dir="5400000" algn="bl" rotWithShape="0">
                <a:srgbClr val="000000">
                  <a:alpha val="58999"/>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435;p93">
              <a:extLst>
                <a:ext uri="{FF2B5EF4-FFF2-40B4-BE49-F238E27FC236}">
                  <a16:creationId xmlns:a16="http://schemas.microsoft.com/office/drawing/2014/main" id="{92482F25-B8DE-272D-25D7-BBF52A45B1E2}"/>
                </a:ext>
              </a:extLst>
            </p:cNvPr>
            <p:cNvSpPr/>
            <p:nvPr/>
          </p:nvSpPr>
          <p:spPr>
            <a:xfrm>
              <a:off x="3143375" y="4574750"/>
              <a:ext cx="1293450" cy="350250"/>
            </a:xfrm>
            <a:custGeom>
              <a:avLst/>
              <a:gdLst/>
              <a:ahLst/>
              <a:cxnLst/>
              <a:rect l="l" t="t" r="r" b="b"/>
              <a:pathLst>
                <a:path w="51738" h="14010" extrusionOk="0">
                  <a:moveTo>
                    <a:pt x="0" y="1"/>
                  </a:moveTo>
                  <a:cubicBezTo>
                    <a:pt x="5731" y="8756"/>
                    <a:pt x="15442" y="14010"/>
                    <a:pt x="25869" y="14010"/>
                  </a:cubicBezTo>
                  <a:cubicBezTo>
                    <a:pt x="36296" y="14010"/>
                    <a:pt x="46007" y="8756"/>
                    <a:pt x="51738" y="1"/>
                  </a:cubicBez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436;p93">
              <a:extLst>
                <a:ext uri="{FF2B5EF4-FFF2-40B4-BE49-F238E27FC236}">
                  <a16:creationId xmlns:a16="http://schemas.microsoft.com/office/drawing/2014/main" id="{AF6DD914-44C6-8809-9A62-E8D0C6361F01}"/>
                </a:ext>
              </a:extLst>
            </p:cNvPr>
            <p:cNvSpPr/>
            <p:nvPr/>
          </p:nvSpPr>
          <p:spPr>
            <a:xfrm>
              <a:off x="3016025" y="3635525"/>
              <a:ext cx="1548150" cy="469650"/>
            </a:xfrm>
            <a:custGeom>
              <a:avLst/>
              <a:gdLst/>
              <a:ahLst/>
              <a:cxnLst/>
              <a:rect l="l" t="t" r="r" b="b"/>
              <a:pathLst>
                <a:path w="61926" h="18786" extrusionOk="0">
                  <a:moveTo>
                    <a:pt x="0" y="1"/>
                  </a:moveTo>
                  <a:lnTo>
                    <a:pt x="0" y="7164"/>
                  </a:lnTo>
                  <a:lnTo>
                    <a:pt x="0" y="14646"/>
                  </a:lnTo>
                  <a:lnTo>
                    <a:pt x="0" y="18785"/>
                  </a:lnTo>
                  <a:lnTo>
                    <a:pt x="61926" y="18785"/>
                  </a:lnTo>
                  <a:lnTo>
                    <a:pt x="61926" y="17034"/>
                  </a:lnTo>
                  <a:lnTo>
                    <a:pt x="61926" y="9552"/>
                  </a:lnTo>
                  <a:lnTo>
                    <a:pt x="61926" y="1"/>
                  </a:ln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437;p93">
              <a:extLst>
                <a:ext uri="{FF2B5EF4-FFF2-40B4-BE49-F238E27FC236}">
                  <a16:creationId xmlns:a16="http://schemas.microsoft.com/office/drawing/2014/main" id="{B231BFD3-9E72-BBF4-FDDE-46B3A793EE23}"/>
                </a:ext>
              </a:extLst>
            </p:cNvPr>
            <p:cNvSpPr/>
            <p:nvPr/>
          </p:nvSpPr>
          <p:spPr>
            <a:xfrm>
              <a:off x="3016025" y="2696300"/>
              <a:ext cx="1548150" cy="469625"/>
            </a:xfrm>
            <a:custGeom>
              <a:avLst/>
              <a:gdLst/>
              <a:ahLst/>
              <a:cxnLst/>
              <a:rect l="l" t="t" r="r" b="b"/>
              <a:pathLst>
                <a:path w="61926" h="18785" extrusionOk="0">
                  <a:moveTo>
                    <a:pt x="0" y="0"/>
                  </a:moveTo>
                  <a:lnTo>
                    <a:pt x="0" y="4458"/>
                  </a:lnTo>
                  <a:lnTo>
                    <a:pt x="0" y="18785"/>
                  </a:lnTo>
                  <a:lnTo>
                    <a:pt x="61926" y="18785"/>
                  </a:lnTo>
                  <a:lnTo>
                    <a:pt x="61926" y="6845"/>
                  </a:lnTo>
                  <a:lnTo>
                    <a:pt x="61926" y="0"/>
                  </a:ln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438;p93">
              <a:extLst>
                <a:ext uri="{FF2B5EF4-FFF2-40B4-BE49-F238E27FC236}">
                  <a16:creationId xmlns:a16="http://schemas.microsoft.com/office/drawing/2014/main" id="{561AA021-12AD-EE24-A83D-97E9A52A95E1}"/>
                </a:ext>
              </a:extLst>
            </p:cNvPr>
            <p:cNvSpPr/>
            <p:nvPr/>
          </p:nvSpPr>
          <p:spPr>
            <a:xfrm>
              <a:off x="4564150" y="3874325"/>
              <a:ext cx="1134275" cy="837750"/>
            </a:xfrm>
            <a:custGeom>
              <a:avLst/>
              <a:gdLst/>
              <a:ahLst/>
              <a:cxnLst/>
              <a:rect l="l" t="t" r="r" b="b"/>
              <a:pathLst>
                <a:path w="45371" h="33510" extrusionOk="0">
                  <a:moveTo>
                    <a:pt x="1" y="0"/>
                  </a:moveTo>
                  <a:lnTo>
                    <a:pt x="1" y="7482"/>
                  </a:lnTo>
                  <a:lnTo>
                    <a:pt x="14010" y="7482"/>
                  </a:lnTo>
                  <a:lnTo>
                    <a:pt x="40038" y="33510"/>
                  </a:lnTo>
                  <a:lnTo>
                    <a:pt x="45371" y="28257"/>
                  </a:lnTo>
                  <a:lnTo>
                    <a:pt x="17114" y="0"/>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439;p93">
              <a:extLst>
                <a:ext uri="{FF2B5EF4-FFF2-40B4-BE49-F238E27FC236}">
                  <a16:creationId xmlns:a16="http://schemas.microsoft.com/office/drawing/2014/main" id="{9C88BFD5-5965-8472-1807-ABADD310853E}"/>
                </a:ext>
              </a:extLst>
            </p:cNvPr>
            <p:cNvSpPr/>
            <p:nvPr/>
          </p:nvSpPr>
          <p:spPr>
            <a:xfrm>
              <a:off x="1885750" y="3814625"/>
              <a:ext cx="1130300" cy="837775"/>
            </a:xfrm>
            <a:custGeom>
              <a:avLst/>
              <a:gdLst/>
              <a:ahLst/>
              <a:cxnLst/>
              <a:rect l="l" t="t" r="r" b="b"/>
              <a:pathLst>
                <a:path w="45212" h="33511" extrusionOk="0">
                  <a:moveTo>
                    <a:pt x="28178" y="0"/>
                  </a:moveTo>
                  <a:lnTo>
                    <a:pt x="1" y="28257"/>
                  </a:lnTo>
                  <a:lnTo>
                    <a:pt x="5254" y="33510"/>
                  </a:lnTo>
                  <a:lnTo>
                    <a:pt x="31282" y="7482"/>
                  </a:lnTo>
                  <a:lnTo>
                    <a:pt x="45211" y="7482"/>
                  </a:lnTo>
                  <a:lnTo>
                    <a:pt x="45211" y="0"/>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440;p93">
              <a:extLst>
                <a:ext uri="{FF2B5EF4-FFF2-40B4-BE49-F238E27FC236}">
                  <a16:creationId xmlns:a16="http://schemas.microsoft.com/office/drawing/2014/main" id="{6CE0421A-C1C8-88D1-C527-9797B49F6856}"/>
                </a:ext>
              </a:extLst>
            </p:cNvPr>
            <p:cNvSpPr/>
            <p:nvPr/>
          </p:nvSpPr>
          <p:spPr>
            <a:xfrm>
              <a:off x="3016025" y="4107125"/>
              <a:ext cx="1548150" cy="467650"/>
            </a:xfrm>
            <a:custGeom>
              <a:avLst/>
              <a:gdLst/>
              <a:ahLst/>
              <a:cxnLst/>
              <a:rect l="l" t="t" r="r" b="b"/>
              <a:pathLst>
                <a:path w="61926" h="18706" extrusionOk="0">
                  <a:moveTo>
                    <a:pt x="0" y="1"/>
                  </a:moveTo>
                  <a:lnTo>
                    <a:pt x="0" y="1831"/>
                  </a:lnTo>
                  <a:cubicBezTo>
                    <a:pt x="0" y="7801"/>
                    <a:pt x="1751" y="13691"/>
                    <a:pt x="5094" y="18706"/>
                  </a:cubicBezTo>
                  <a:lnTo>
                    <a:pt x="56911" y="18706"/>
                  </a:lnTo>
                  <a:cubicBezTo>
                    <a:pt x="60175" y="13691"/>
                    <a:pt x="61926" y="7801"/>
                    <a:pt x="61926" y="1831"/>
                  </a:cubicBezTo>
                  <a:lnTo>
                    <a:pt x="61926" y="1"/>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441;p93">
              <a:extLst>
                <a:ext uri="{FF2B5EF4-FFF2-40B4-BE49-F238E27FC236}">
                  <a16:creationId xmlns:a16="http://schemas.microsoft.com/office/drawing/2014/main" id="{B1FFA693-9BC0-79CC-BAE1-AEBC079B4C9A}"/>
                </a:ext>
              </a:extLst>
            </p:cNvPr>
            <p:cNvSpPr/>
            <p:nvPr/>
          </p:nvSpPr>
          <p:spPr>
            <a:xfrm>
              <a:off x="3016025" y="3165900"/>
              <a:ext cx="1548150" cy="469650"/>
            </a:xfrm>
            <a:custGeom>
              <a:avLst/>
              <a:gdLst/>
              <a:ahLst/>
              <a:cxnLst/>
              <a:rect l="l" t="t" r="r" b="b"/>
              <a:pathLst>
                <a:path w="61926" h="18786" extrusionOk="0">
                  <a:moveTo>
                    <a:pt x="0" y="1"/>
                  </a:moveTo>
                  <a:lnTo>
                    <a:pt x="0" y="18786"/>
                  </a:lnTo>
                  <a:lnTo>
                    <a:pt x="61926" y="18786"/>
                  </a:lnTo>
                  <a:lnTo>
                    <a:pt x="61926" y="1"/>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442;p93">
              <a:extLst>
                <a:ext uri="{FF2B5EF4-FFF2-40B4-BE49-F238E27FC236}">
                  <a16:creationId xmlns:a16="http://schemas.microsoft.com/office/drawing/2014/main" id="{BED078A5-3847-2ED5-F864-76EB346AFDD1}"/>
                </a:ext>
              </a:extLst>
            </p:cNvPr>
            <p:cNvSpPr/>
            <p:nvPr/>
          </p:nvSpPr>
          <p:spPr>
            <a:xfrm>
              <a:off x="3018000" y="2015750"/>
              <a:ext cx="1546175" cy="680575"/>
            </a:xfrm>
            <a:custGeom>
              <a:avLst/>
              <a:gdLst/>
              <a:ahLst/>
              <a:cxnLst/>
              <a:rect l="l" t="t" r="r" b="b"/>
              <a:pathLst>
                <a:path w="61847" h="27223" extrusionOk="0">
                  <a:moveTo>
                    <a:pt x="30884" y="0"/>
                  </a:moveTo>
                  <a:cubicBezTo>
                    <a:pt x="30804" y="8119"/>
                    <a:pt x="24516" y="14885"/>
                    <a:pt x="16318" y="15362"/>
                  </a:cubicBezTo>
                  <a:cubicBezTo>
                    <a:pt x="15962" y="15387"/>
                    <a:pt x="15608" y="15399"/>
                    <a:pt x="15256" y="15399"/>
                  </a:cubicBezTo>
                  <a:cubicBezTo>
                    <a:pt x="7583" y="15399"/>
                    <a:pt x="990" y="9677"/>
                    <a:pt x="1" y="1990"/>
                  </a:cubicBezTo>
                  <a:lnTo>
                    <a:pt x="1" y="27222"/>
                  </a:lnTo>
                  <a:lnTo>
                    <a:pt x="61847" y="27222"/>
                  </a:lnTo>
                  <a:lnTo>
                    <a:pt x="61847" y="0"/>
                  </a:lnTo>
                  <a:cubicBezTo>
                    <a:pt x="61847" y="8517"/>
                    <a:pt x="54922" y="15522"/>
                    <a:pt x="46405" y="15522"/>
                  </a:cubicBezTo>
                  <a:cubicBezTo>
                    <a:pt x="37809" y="15522"/>
                    <a:pt x="30884" y="8517"/>
                    <a:pt x="30884"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443;p93">
              <a:extLst>
                <a:ext uri="{FF2B5EF4-FFF2-40B4-BE49-F238E27FC236}">
                  <a16:creationId xmlns:a16="http://schemas.microsoft.com/office/drawing/2014/main" id="{9BB6C3B5-C86B-D106-2BCB-98C8ED11BD84}"/>
                </a:ext>
              </a:extLst>
            </p:cNvPr>
            <p:cNvSpPr/>
            <p:nvPr/>
          </p:nvSpPr>
          <p:spPr>
            <a:xfrm>
              <a:off x="536600" y="2495325"/>
              <a:ext cx="2479450" cy="1293450"/>
            </a:xfrm>
            <a:custGeom>
              <a:avLst/>
              <a:gdLst/>
              <a:ahLst/>
              <a:cxnLst/>
              <a:rect l="l" t="t" r="r" b="b"/>
              <a:pathLst>
                <a:path w="99178" h="51738" extrusionOk="0">
                  <a:moveTo>
                    <a:pt x="25869" y="0"/>
                  </a:moveTo>
                  <a:cubicBezTo>
                    <a:pt x="11621" y="0"/>
                    <a:pt x="0" y="11541"/>
                    <a:pt x="0" y="25869"/>
                  </a:cubicBezTo>
                  <a:cubicBezTo>
                    <a:pt x="0" y="40116"/>
                    <a:pt x="11621" y="51737"/>
                    <a:pt x="25869" y="51737"/>
                  </a:cubicBezTo>
                  <a:lnTo>
                    <a:pt x="47440" y="51737"/>
                  </a:lnTo>
                  <a:cubicBezTo>
                    <a:pt x="54046" y="51737"/>
                    <a:pt x="60414" y="49190"/>
                    <a:pt x="65269" y="44653"/>
                  </a:cubicBezTo>
                  <a:lnTo>
                    <a:pt x="99177" y="12497"/>
                  </a:lnTo>
                  <a:lnTo>
                    <a:pt x="99177" y="0"/>
                  </a:lnTo>
                  <a:close/>
                </a:path>
              </a:pathLst>
            </a:custGeom>
            <a:solidFill>
              <a:srgbClr val="35A8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444;p93">
              <a:extLst>
                <a:ext uri="{FF2B5EF4-FFF2-40B4-BE49-F238E27FC236}">
                  <a16:creationId xmlns:a16="http://schemas.microsoft.com/office/drawing/2014/main" id="{580D9068-D6DC-1629-A271-5189685BB75C}"/>
                </a:ext>
              </a:extLst>
            </p:cNvPr>
            <p:cNvSpPr/>
            <p:nvPr/>
          </p:nvSpPr>
          <p:spPr>
            <a:xfrm>
              <a:off x="4564150" y="2555000"/>
              <a:ext cx="2481450" cy="1295450"/>
            </a:xfrm>
            <a:custGeom>
              <a:avLst/>
              <a:gdLst/>
              <a:ahLst/>
              <a:cxnLst/>
              <a:rect l="l" t="t" r="r" b="b"/>
              <a:pathLst>
                <a:path w="99258" h="51818" extrusionOk="0">
                  <a:moveTo>
                    <a:pt x="1" y="1"/>
                  </a:moveTo>
                  <a:lnTo>
                    <a:pt x="1" y="12418"/>
                  </a:lnTo>
                  <a:lnTo>
                    <a:pt x="33988" y="44734"/>
                  </a:lnTo>
                  <a:cubicBezTo>
                    <a:pt x="38764" y="49271"/>
                    <a:pt x="45212" y="51818"/>
                    <a:pt x="51818" y="51818"/>
                  </a:cubicBezTo>
                  <a:lnTo>
                    <a:pt x="73389" y="51818"/>
                  </a:lnTo>
                  <a:cubicBezTo>
                    <a:pt x="87716" y="51818"/>
                    <a:pt x="99257" y="40197"/>
                    <a:pt x="99257" y="25949"/>
                  </a:cubicBezTo>
                  <a:cubicBezTo>
                    <a:pt x="99257" y="11622"/>
                    <a:pt x="87716" y="1"/>
                    <a:pt x="73389" y="1"/>
                  </a:cubicBezTo>
                  <a:close/>
                </a:path>
              </a:pathLst>
            </a:custGeom>
            <a:solidFill>
              <a:srgbClr val="35A8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445;p93">
              <a:extLst>
                <a:ext uri="{FF2B5EF4-FFF2-40B4-BE49-F238E27FC236}">
                  <a16:creationId xmlns:a16="http://schemas.microsoft.com/office/drawing/2014/main" id="{D6DC0474-B0C7-6D08-4F1F-51263B5D4697}"/>
                </a:ext>
              </a:extLst>
            </p:cNvPr>
            <p:cNvSpPr/>
            <p:nvPr/>
          </p:nvSpPr>
          <p:spPr>
            <a:xfrm>
              <a:off x="3788100" y="1629200"/>
              <a:ext cx="776075" cy="774600"/>
            </a:xfrm>
            <a:custGeom>
              <a:avLst/>
              <a:gdLst/>
              <a:ahLst/>
              <a:cxnLst/>
              <a:rect l="l" t="t" r="r" b="b"/>
              <a:pathLst>
                <a:path w="31043" h="30984" extrusionOk="0">
                  <a:moveTo>
                    <a:pt x="15532" y="1"/>
                  </a:moveTo>
                  <a:cubicBezTo>
                    <a:pt x="14288" y="1"/>
                    <a:pt x="13054" y="140"/>
                    <a:pt x="11860" y="419"/>
                  </a:cubicBezTo>
                  <a:cubicBezTo>
                    <a:pt x="5015" y="2170"/>
                    <a:pt x="160" y="8219"/>
                    <a:pt x="0" y="15303"/>
                  </a:cubicBezTo>
                  <a:cubicBezTo>
                    <a:pt x="0" y="15383"/>
                    <a:pt x="0" y="15462"/>
                    <a:pt x="0" y="15542"/>
                  </a:cubicBezTo>
                  <a:cubicBezTo>
                    <a:pt x="0" y="24059"/>
                    <a:pt x="7005" y="30984"/>
                    <a:pt x="15522" y="30984"/>
                  </a:cubicBezTo>
                  <a:cubicBezTo>
                    <a:pt x="24118" y="30984"/>
                    <a:pt x="31043" y="24059"/>
                    <a:pt x="31043" y="15542"/>
                  </a:cubicBezTo>
                  <a:cubicBezTo>
                    <a:pt x="31043" y="15462"/>
                    <a:pt x="31043" y="15383"/>
                    <a:pt x="31043" y="15303"/>
                  </a:cubicBezTo>
                  <a:cubicBezTo>
                    <a:pt x="30963" y="8219"/>
                    <a:pt x="26108" y="2170"/>
                    <a:pt x="19263" y="419"/>
                  </a:cubicBezTo>
                  <a:cubicBezTo>
                    <a:pt x="18029" y="140"/>
                    <a:pt x="16775" y="1"/>
                    <a:pt x="15532" y="1"/>
                  </a:cubicBezTo>
                  <a:close/>
                </a:path>
              </a:pathLst>
            </a:custGeom>
            <a:solidFill>
              <a:srgbClr val="ECEC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446;p93">
              <a:extLst>
                <a:ext uri="{FF2B5EF4-FFF2-40B4-BE49-F238E27FC236}">
                  <a16:creationId xmlns:a16="http://schemas.microsoft.com/office/drawing/2014/main" id="{E723E7EA-E77B-4910-FA6F-F34C2E1B00CB}"/>
                </a:ext>
              </a:extLst>
            </p:cNvPr>
            <p:cNvSpPr/>
            <p:nvPr/>
          </p:nvSpPr>
          <p:spPr>
            <a:xfrm>
              <a:off x="3014025" y="1627725"/>
              <a:ext cx="776100" cy="776075"/>
            </a:xfrm>
            <a:custGeom>
              <a:avLst/>
              <a:gdLst/>
              <a:ahLst/>
              <a:cxnLst/>
              <a:rect l="l" t="t" r="r" b="b"/>
              <a:pathLst>
                <a:path w="31044" h="31043" extrusionOk="0">
                  <a:moveTo>
                    <a:pt x="15512" y="0"/>
                  </a:moveTo>
                  <a:cubicBezTo>
                    <a:pt x="14268" y="0"/>
                    <a:pt x="13015" y="159"/>
                    <a:pt x="11781" y="478"/>
                  </a:cubicBezTo>
                  <a:cubicBezTo>
                    <a:pt x="4856" y="2149"/>
                    <a:pt x="1" y="8358"/>
                    <a:pt x="1" y="15521"/>
                  </a:cubicBezTo>
                  <a:cubicBezTo>
                    <a:pt x="1" y="16158"/>
                    <a:pt x="1" y="16875"/>
                    <a:pt x="160" y="17511"/>
                  </a:cubicBezTo>
                  <a:cubicBezTo>
                    <a:pt x="1115" y="25232"/>
                    <a:pt x="7721" y="31043"/>
                    <a:pt x="15522" y="31043"/>
                  </a:cubicBezTo>
                  <a:cubicBezTo>
                    <a:pt x="24039" y="31043"/>
                    <a:pt x="30963" y="24118"/>
                    <a:pt x="31043" y="15601"/>
                  </a:cubicBezTo>
                  <a:cubicBezTo>
                    <a:pt x="31043" y="15521"/>
                    <a:pt x="31043" y="15442"/>
                    <a:pt x="31043" y="15362"/>
                  </a:cubicBezTo>
                  <a:cubicBezTo>
                    <a:pt x="30963" y="8278"/>
                    <a:pt x="26108" y="2149"/>
                    <a:pt x="19183" y="478"/>
                  </a:cubicBezTo>
                  <a:cubicBezTo>
                    <a:pt x="17989" y="159"/>
                    <a:pt x="16756" y="0"/>
                    <a:pt x="15512" y="0"/>
                  </a:cubicBezTo>
                  <a:close/>
                </a:path>
              </a:pathLst>
            </a:custGeom>
            <a:solidFill>
              <a:srgbClr val="ECEC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447;p93">
              <a:extLst>
                <a:ext uri="{FF2B5EF4-FFF2-40B4-BE49-F238E27FC236}">
                  <a16:creationId xmlns:a16="http://schemas.microsoft.com/office/drawing/2014/main" id="{253FD767-A5BC-45A7-9C13-5AF7327AF6EE}"/>
                </a:ext>
              </a:extLst>
            </p:cNvPr>
            <p:cNvSpPr/>
            <p:nvPr/>
          </p:nvSpPr>
          <p:spPr>
            <a:xfrm>
              <a:off x="4082600" y="758300"/>
              <a:ext cx="595950" cy="881375"/>
            </a:xfrm>
            <a:custGeom>
              <a:avLst/>
              <a:gdLst/>
              <a:ahLst/>
              <a:cxnLst/>
              <a:rect l="l" t="t" r="r" b="b"/>
              <a:pathLst>
                <a:path w="23838" h="35255" extrusionOk="0">
                  <a:moveTo>
                    <a:pt x="18460" y="0"/>
                  </a:moveTo>
                  <a:cubicBezTo>
                    <a:pt x="17578" y="0"/>
                    <a:pt x="16659" y="350"/>
                    <a:pt x="15840" y="1188"/>
                  </a:cubicBezTo>
                  <a:lnTo>
                    <a:pt x="1" y="17027"/>
                  </a:lnTo>
                  <a:lnTo>
                    <a:pt x="1" y="34777"/>
                  </a:lnTo>
                  <a:cubicBezTo>
                    <a:pt x="1" y="34936"/>
                    <a:pt x="1" y="35096"/>
                    <a:pt x="1" y="35175"/>
                  </a:cubicBezTo>
                  <a:cubicBezTo>
                    <a:pt x="1234" y="34897"/>
                    <a:pt x="2488" y="34757"/>
                    <a:pt x="3732" y="34757"/>
                  </a:cubicBezTo>
                  <a:cubicBezTo>
                    <a:pt x="4975" y="34757"/>
                    <a:pt x="6209" y="34897"/>
                    <a:pt x="7403" y="35175"/>
                  </a:cubicBezTo>
                  <a:lnTo>
                    <a:pt x="7483" y="35255"/>
                  </a:lnTo>
                  <a:cubicBezTo>
                    <a:pt x="7483" y="35096"/>
                    <a:pt x="7483" y="34936"/>
                    <a:pt x="7483" y="34777"/>
                  </a:cubicBezTo>
                  <a:lnTo>
                    <a:pt x="7483" y="20132"/>
                  </a:lnTo>
                  <a:lnTo>
                    <a:pt x="21094" y="6441"/>
                  </a:lnTo>
                  <a:cubicBezTo>
                    <a:pt x="23838" y="3758"/>
                    <a:pt x="21349" y="0"/>
                    <a:pt x="18460"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448;p93">
              <a:extLst>
                <a:ext uri="{FF2B5EF4-FFF2-40B4-BE49-F238E27FC236}">
                  <a16:creationId xmlns:a16="http://schemas.microsoft.com/office/drawing/2014/main" id="{71C34D68-938D-9DF4-FFED-0394111C452B}"/>
                </a:ext>
              </a:extLst>
            </p:cNvPr>
            <p:cNvSpPr/>
            <p:nvPr/>
          </p:nvSpPr>
          <p:spPr>
            <a:xfrm>
              <a:off x="2930450" y="761125"/>
              <a:ext cx="563175" cy="878550"/>
            </a:xfrm>
            <a:custGeom>
              <a:avLst/>
              <a:gdLst/>
              <a:ahLst/>
              <a:cxnLst/>
              <a:rect l="l" t="t" r="r" b="b"/>
              <a:pathLst>
                <a:path w="22527" h="35142" extrusionOk="0">
                  <a:moveTo>
                    <a:pt x="4060" y="0"/>
                  </a:moveTo>
                  <a:cubicBezTo>
                    <a:pt x="3105" y="0"/>
                    <a:pt x="2150" y="358"/>
                    <a:pt x="1433" y="1075"/>
                  </a:cubicBezTo>
                  <a:cubicBezTo>
                    <a:pt x="1" y="2507"/>
                    <a:pt x="1" y="4895"/>
                    <a:pt x="1433" y="6328"/>
                  </a:cubicBezTo>
                  <a:lnTo>
                    <a:pt x="15124" y="20019"/>
                  </a:lnTo>
                  <a:lnTo>
                    <a:pt x="15124" y="34664"/>
                  </a:lnTo>
                  <a:cubicBezTo>
                    <a:pt x="15044" y="34823"/>
                    <a:pt x="15044" y="34983"/>
                    <a:pt x="15124" y="35142"/>
                  </a:cubicBezTo>
                  <a:cubicBezTo>
                    <a:pt x="16318" y="34823"/>
                    <a:pt x="17551" y="34664"/>
                    <a:pt x="18795" y="34664"/>
                  </a:cubicBezTo>
                  <a:cubicBezTo>
                    <a:pt x="20039" y="34664"/>
                    <a:pt x="21292" y="34823"/>
                    <a:pt x="22526" y="35142"/>
                  </a:cubicBezTo>
                  <a:cubicBezTo>
                    <a:pt x="22526" y="34983"/>
                    <a:pt x="22526" y="34823"/>
                    <a:pt x="22526" y="34664"/>
                  </a:cubicBezTo>
                  <a:lnTo>
                    <a:pt x="22526" y="16914"/>
                  </a:lnTo>
                  <a:lnTo>
                    <a:pt x="6687" y="1075"/>
                  </a:lnTo>
                  <a:cubicBezTo>
                    <a:pt x="5970" y="358"/>
                    <a:pt x="5015" y="0"/>
                    <a:pt x="4060"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4449;p93">
            <a:extLst>
              <a:ext uri="{FF2B5EF4-FFF2-40B4-BE49-F238E27FC236}">
                <a16:creationId xmlns:a16="http://schemas.microsoft.com/office/drawing/2014/main" id="{B3EB88FB-A243-5029-F5F4-B0927B8A1666}"/>
              </a:ext>
            </a:extLst>
          </p:cNvPr>
          <p:cNvGrpSpPr/>
          <p:nvPr/>
        </p:nvGrpSpPr>
        <p:grpSpPr>
          <a:xfrm>
            <a:off x="4036347" y="4358434"/>
            <a:ext cx="1536192" cy="1435608"/>
            <a:chOff x="2628367" y="1945557"/>
            <a:chExt cx="1534105" cy="1434779"/>
          </a:xfrm>
        </p:grpSpPr>
        <p:grpSp>
          <p:nvGrpSpPr>
            <p:cNvPr id="33" name="Google Shape;4450;p93">
              <a:extLst>
                <a:ext uri="{FF2B5EF4-FFF2-40B4-BE49-F238E27FC236}">
                  <a16:creationId xmlns:a16="http://schemas.microsoft.com/office/drawing/2014/main" id="{121AEF5F-CFE5-0DFA-D5C2-E421585F7677}"/>
                </a:ext>
              </a:extLst>
            </p:cNvPr>
            <p:cNvGrpSpPr/>
            <p:nvPr/>
          </p:nvGrpSpPr>
          <p:grpSpPr>
            <a:xfrm>
              <a:off x="3186597" y="2348009"/>
              <a:ext cx="975876" cy="1032327"/>
              <a:chOff x="1311125" y="238125"/>
              <a:chExt cx="4903900" cy="5187575"/>
            </a:xfrm>
          </p:grpSpPr>
          <p:sp>
            <p:nvSpPr>
              <p:cNvPr id="50" name="Google Shape;4451;p93">
                <a:extLst>
                  <a:ext uri="{FF2B5EF4-FFF2-40B4-BE49-F238E27FC236}">
                    <a16:creationId xmlns:a16="http://schemas.microsoft.com/office/drawing/2014/main" id="{52AEB247-209D-EB9C-F630-9704A13DB24C}"/>
                  </a:ext>
                </a:extLst>
              </p:cNvPr>
              <p:cNvSpPr/>
              <p:nvPr/>
            </p:nvSpPr>
            <p:spPr>
              <a:xfrm>
                <a:off x="1311125" y="238125"/>
                <a:ext cx="4903900" cy="5187575"/>
              </a:xfrm>
              <a:custGeom>
                <a:avLst/>
                <a:gdLst/>
                <a:ahLst/>
                <a:cxnLst/>
                <a:rect l="l" t="t" r="r" b="b"/>
                <a:pathLst>
                  <a:path w="196156" h="207503" extrusionOk="0">
                    <a:moveTo>
                      <a:pt x="98462" y="0"/>
                    </a:moveTo>
                    <a:cubicBezTo>
                      <a:pt x="78326" y="256"/>
                      <a:pt x="61603" y="15614"/>
                      <a:pt x="59641" y="35664"/>
                    </a:cubicBezTo>
                    <a:cubicBezTo>
                      <a:pt x="58702" y="35238"/>
                      <a:pt x="57849" y="34811"/>
                      <a:pt x="56910" y="34470"/>
                    </a:cubicBezTo>
                    <a:cubicBezTo>
                      <a:pt x="52388" y="32678"/>
                      <a:pt x="47525" y="31825"/>
                      <a:pt x="42662" y="31825"/>
                    </a:cubicBezTo>
                    <a:cubicBezTo>
                      <a:pt x="25427" y="31910"/>
                      <a:pt x="10239" y="43173"/>
                      <a:pt x="5120" y="59640"/>
                    </a:cubicBezTo>
                    <a:cubicBezTo>
                      <a:pt x="1" y="76107"/>
                      <a:pt x="6229" y="93939"/>
                      <a:pt x="20393" y="103751"/>
                    </a:cubicBezTo>
                    <a:cubicBezTo>
                      <a:pt x="6400" y="113648"/>
                      <a:pt x="427" y="131481"/>
                      <a:pt x="5547" y="147777"/>
                    </a:cubicBezTo>
                    <a:cubicBezTo>
                      <a:pt x="10751" y="164159"/>
                      <a:pt x="25939" y="175251"/>
                      <a:pt x="43003" y="175336"/>
                    </a:cubicBezTo>
                    <a:lnTo>
                      <a:pt x="43088" y="175336"/>
                    </a:lnTo>
                    <a:cubicBezTo>
                      <a:pt x="48719" y="175251"/>
                      <a:pt x="54265" y="174056"/>
                      <a:pt x="59470" y="171753"/>
                    </a:cubicBezTo>
                    <a:cubicBezTo>
                      <a:pt x="61347" y="191974"/>
                      <a:pt x="78326" y="207502"/>
                      <a:pt x="98633" y="207502"/>
                    </a:cubicBezTo>
                    <a:cubicBezTo>
                      <a:pt x="119024" y="207417"/>
                      <a:pt x="136003" y="191888"/>
                      <a:pt x="137880" y="171582"/>
                    </a:cubicBezTo>
                    <a:cubicBezTo>
                      <a:pt x="143085" y="174056"/>
                      <a:pt x="148716" y="175251"/>
                      <a:pt x="154433" y="175336"/>
                    </a:cubicBezTo>
                    <a:cubicBezTo>
                      <a:pt x="176190" y="175251"/>
                      <a:pt x="193766" y="157674"/>
                      <a:pt x="193851" y="136003"/>
                    </a:cubicBezTo>
                    <a:lnTo>
                      <a:pt x="193851" y="135832"/>
                    </a:lnTo>
                    <a:cubicBezTo>
                      <a:pt x="193766" y="123119"/>
                      <a:pt x="187538" y="111259"/>
                      <a:pt x="177214" y="103922"/>
                    </a:cubicBezTo>
                    <a:cubicBezTo>
                      <a:pt x="189927" y="94963"/>
                      <a:pt x="196155" y="79349"/>
                      <a:pt x="193169" y="64162"/>
                    </a:cubicBezTo>
                    <a:cubicBezTo>
                      <a:pt x="193169" y="63565"/>
                      <a:pt x="192998" y="62967"/>
                      <a:pt x="192913" y="62455"/>
                    </a:cubicBezTo>
                    <a:cubicBezTo>
                      <a:pt x="188661" y="44854"/>
                      <a:pt x="172970" y="32422"/>
                      <a:pt x="154874" y="32422"/>
                    </a:cubicBezTo>
                    <a:cubicBezTo>
                      <a:pt x="154813" y="32422"/>
                      <a:pt x="154751" y="32422"/>
                      <a:pt x="154689" y="32422"/>
                    </a:cubicBezTo>
                    <a:cubicBezTo>
                      <a:pt x="148972" y="32422"/>
                      <a:pt x="143256" y="33702"/>
                      <a:pt x="138136" y="36091"/>
                    </a:cubicBezTo>
                    <a:cubicBezTo>
                      <a:pt x="136771" y="20563"/>
                      <a:pt x="126362" y="7338"/>
                      <a:pt x="111601" y="2304"/>
                    </a:cubicBezTo>
                    <a:cubicBezTo>
                      <a:pt x="111089" y="2048"/>
                      <a:pt x="110407" y="1792"/>
                      <a:pt x="109810" y="1621"/>
                    </a:cubicBezTo>
                    <a:cubicBezTo>
                      <a:pt x="106226" y="597"/>
                      <a:pt x="102557" y="0"/>
                      <a:pt x="9880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4452;p93">
                <a:extLst>
                  <a:ext uri="{FF2B5EF4-FFF2-40B4-BE49-F238E27FC236}">
                    <a16:creationId xmlns:a16="http://schemas.microsoft.com/office/drawing/2014/main" id="{92FC5D0C-1455-6A76-DE98-2DD58DCD925B}"/>
                  </a:ext>
                </a:extLst>
              </p:cNvPr>
              <p:cNvSpPr/>
              <p:nvPr/>
            </p:nvSpPr>
            <p:spPr>
              <a:xfrm>
                <a:off x="3397250" y="2462875"/>
                <a:ext cx="767925" cy="753000"/>
              </a:xfrm>
              <a:custGeom>
                <a:avLst/>
                <a:gdLst/>
                <a:ahLst/>
                <a:cxnLst/>
                <a:rect l="l" t="t" r="r" b="b"/>
                <a:pathLst>
                  <a:path w="30717" h="30120" extrusionOk="0">
                    <a:moveTo>
                      <a:pt x="15273" y="0"/>
                    </a:moveTo>
                    <a:lnTo>
                      <a:pt x="8106" y="1878"/>
                    </a:lnTo>
                    <a:cubicBezTo>
                      <a:pt x="7765" y="2048"/>
                      <a:pt x="7423" y="2219"/>
                      <a:pt x="7167" y="2475"/>
                    </a:cubicBezTo>
                    <a:lnTo>
                      <a:pt x="2048" y="7679"/>
                    </a:lnTo>
                    <a:lnTo>
                      <a:pt x="0" y="14676"/>
                    </a:lnTo>
                    <a:cubicBezTo>
                      <a:pt x="0" y="14846"/>
                      <a:pt x="0" y="15017"/>
                      <a:pt x="0" y="15188"/>
                    </a:cubicBezTo>
                    <a:cubicBezTo>
                      <a:pt x="0" y="15444"/>
                      <a:pt x="0" y="15614"/>
                      <a:pt x="0" y="15785"/>
                    </a:cubicBezTo>
                    <a:lnTo>
                      <a:pt x="2048" y="22781"/>
                    </a:lnTo>
                    <a:lnTo>
                      <a:pt x="7253" y="27815"/>
                    </a:lnTo>
                    <a:cubicBezTo>
                      <a:pt x="7509" y="27986"/>
                      <a:pt x="7850" y="28157"/>
                      <a:pt x="8191" y="28327"/>
                    </a:cubicBezTo>
                    <a:lnTo>
                      <a:pt x="15443" y="30119"/>
                    </a:lnTo>
                    <a:lnTo>
                      <a:pt x="22525" y="28327"/>
                    </a:lnTo>
                    <a:cubicBezTo>
                      <a:pt x="22952" y="28242"/>
                      <a:pt x="23208" y="27986"/>
                      <a:pt x="23549" y="27815"/>
                    </a:cubicBezTo>
                    <a:lnTo>
                      <a:pt x="28668" y="22525"/>
                    </a:lnTo>
                    <a:lnTo>
                      <a:pt x="30716" y="15529"/>
                    </a:lnTo>
                    <a:cubicBezTo>
                      <a:pt x="30716" y="15358"/>
                      <a:pt x="30716" y="15188"/>
                      <a:pt x="30716" y="15017"/>
                    </a:cubicBezTo>
                    <a:cubicBezTo>
                      <a:pt x="30716" y="14846"/>
                      <a:pt x="30716" y="14591"/>
                      <a:pt x="30716" y="14420"/>
                    </a:cubicBezTo>
                    <a:lnTo>
                      <a:pt x="28583" y="7679"/>
                    </a:lnTo>
                    <a:lnTo>
                      <a:pt x="23464" y="2475"/>
                    </a:lnTo>
                    <a:cubicBezTo>
                      <a:pt x="23122" y="2219"/>
                      <a:pt x="22781" y="2048"/>
                      <a:pt x="22440" y="1878"/>
                    </a:cubicBezTo>
                    <a:lnTo>
                      <a:pt x="1527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4453;p93">
                <a:extLst>
                  <a:ext uri="{FF2B5EF4-FFF2-40B4-BE49-F238E27FC236}">
                    <a16:creationId xmlns:a16="http://schemas.microsoft.com/office/drawing/2014/main" id="{5FE92192-A5F2-CBAB-CD91-213AA3EEF866}"/>
                  </a:ext>
                </a:extLst>
              </p:cNvPr>
              <p:cNvSpPr/>
              <p:nvPr/>
            </p:nvSpPr>
            <p:spPr>
              <a:xfrm>
                <a:off x="3988100" y="1372900"/>
                <a:ext cx="1906950" cy="1450475"/>
              </a:xfrm>
              <a:custGeom>
                <a:avLst/>
                <a:gdLst/>
                <a:ahLst/>
                <a:cxnLst/>
                <a:rect l="l" t="t" r="r" b="b"/>
                <a:pathLst>
                  <a:path w="76278" h="58019" extrusionOk="0">
                    <a:moveTo>
                      <a:pt x="47610" y="0"/>
                    </a:moveTo>
                    <a:cubicBezTo>
                      <a:pt x="41723" y="0"/>
                      <a:pt x="36006" y="1963"/>
                      <a:pt x="31228" y="5461"/>
                    </a:cubicBezTo>
                    <a:cubicBezTo>
                      <a:pt x="23037" y="11775"/>
                      <a:pt x="16041" y="19539"/>
                      <a:pt x="10666" y="28327"/>
                    </a:cubicBezTo>
                    <a:lnTo>
                      <a:pt x="0" y="45647"/>
                    </a:lnTo>
                    <a:cubicBezTo>
                      <a:pt x="2133" y="47012"/>
                      <a:pt x="3925" y="48804"/>
                      <a:pt x="5120" y="51022"/>
                    </a:cubicBezTo>
                    <a:cubicBezTo>
                      <a:pt x="6399" y="53156"/>
                      <a:pt x="7082" y="55545"/>
                      <a:pt x="7167" y="58019"/>
                    </a:cubicBezTo>
                    <a:lnTo>
                      <a:pt x="27559" y="57507"/>
                    </a:lnTo>
                    <a:cubicBezTo>
                      <a:pt x="37883" y="57251"/>
                      <a:pt x="48036" y="55118"/>
                      <a:pt x="57592" y="51022"/>
                    </a:cubicBezTo>
                    <a:cubicBezTo>
                      <a:pt x="69708" y="45989"/>
                      <a:pt x="76278" y="32849"/>
                      <a:pt x="73206" y="20136"/>
                    </a:cubicBezTo>
                    <a:lnTo>
                      <a:pt x="73206" y="20136"/>
                    </a:lnTo>
                    <a:lnTo>
                      <a:pt x="73377" y="20221"/>
                    </a:lnTo>
                    <a:cubicBezTo>
                      <a:pt x="70476" y="8362"/>
                      <a:pt x="59811" y="0"/>
                      <a:pt x="47610" y="0"/>
                    </a:cubicBezTo>
                    <a:close/>
                  </a:path>
                </a:pathLst>
              </a:custGeom>
              <a:solidFill>
                <a:srgbClr val="DB69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4454;p93">
                <a:extLst>
                  <a:ext uri="{FF2B5EF4-FFF2-40B4-BE49-F238E27FC236}">
                    <a16:creationId xmlns:a16="http://schemas.microsoft.com/office/drawing/2014/main" id="{E4DB6241-22C6-AFC2-3A89-499D693CA0FF}"/>
                  </a:ext>
                </a:extLst>
              </p:cNvPr>
              <p:cNvSpPr/>
              <p:nvPr/>
            </p:nvSpPr>
            <p:spPr>
              <a:xfrm>
                <a:off x="3983825" y="2855350"/>
                <a:ext cx="1853650" cy="1451850"/>
              </a:xfrm>
              <a:custGeom>
                <a:avLst/>
                <a:gdLst/>
                <a:ahLst/>
                <a:cxnLst/>
                <a:rect l="l" t="t" r="r" b="b"/>
                <a:pathLst>
                  <a:path w="74146" h="58074" extrusionOk="0">
                    <a:moveTo>
                      <a:pt x="7168" y="1"/>
                    </a:moveTo>
                    <a:cubicBezTo>
                      <a:pt x="7082" y="2475"/>
                      <a:pt x="6400" y="4864"/>
                      <a:pt x="5120" y="6997"/>
                    </a:cubicBezTo>
                    <a:cubicBezTo>
                      <a:pt x="3926" y="9130"/>
                      <a:pt x="2134" y="10922"/>
                      <a:pt x="1" y="12202"/>
                    </a:cubicBezTo>
                    <a:lnTo>
                      <a:pt x="10666" y="29607"/>
                    </a:lnTo>
                    <a:cubicBezTo>
                      <a:pt x="16041" y="38481"/>
                      <a:pt x="23038" y="46245"/>
                      <a:pt x="31314" y="52474"/>
                    </a:cubicBezTo>
                    <a:cubicBezTo>
                      <a:pt x="36297" y="56333"/>
                      <a:pt x="41937" y="58073"/>
                      <a:pt x="47450" y="58073"/>
                    </a:cubicBezTo>
                    <a:cubicBezTo>
                      <a:pt x="61194" y="58073"/>
                      <a:pt x="74145" y="47256"/>
                      <a:pt x="74145" y="31484"/>
                    </a:cubicBezTo>
                    <a:cubicBezTo>
                      <a:pt x="74060" y="20734"/>
                      <a:pt x="67490" y="11092"/>
                      <a:pt x="57593" y="6997"/>
                    </a:cubicBezTo>
                    <a:cubicBezTo>
                      <a:pt x="48037" y="2987"/>
                      <a:pt x="37883" y="769"/>
                      <a:pt x="27560" y="513"/>
                    </a:cubicBezTo>
                    <a:lnTo>
                      <a:pt x="7168" y="1"/>
                    </a:lnTo>
                    <a:close/>
                  </a:path>
                </a:pathLst>
              </a:custGeom>
              <a:solidFill>
                <a:srgbClr val="FB92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4455;p93">
                <a:extLst>
                  <a:ext uri="{FF2B5EF4-FFF2-40B4-BE49-F238E27FC236}">
                    <a16:creationId xmlns:a16="http://schemas.microsoft.com/office/drawing/2014/main" id="{A15260A2-F949-C61D-BF58-75A1C83CF6C5}"/>
                  </a:ext>
                </a:extLst>
              </p:cNvPr>
              <p:cNvSpPr/>
              <p:nvPr/>
            </p:nvSpPr>
            <p:spPr>
              <a:xfrm>
                <a:off x="3113875" y="563375"/>
                <a:ext cx="1369100" cy="1933650"/>
              </a:xfrm>
              <a:custGeom>
                <a:avLst/>
                <a:gdLst/>
                <a:ahLst/>
                <a:cxnLst/>
                <a:rect l="l" t="t" r="r" b="b"/>
                <a:pathLst>
                  <a:path w="54764" h="77346" extrusionOk="0">
                    <a:moveTo>
                      <a:pt x="26670" y="1"/>
                    </a:moveTo>
                    <a:cubicBezTo>
                      <a:pt x="12420" y="1"/>
                      <a:pt x="0" y="11616"/>
                      <a:pt x="73" y="26835"/>
                    </a:cubicBezTo>
                    <a:cubicBezTo>
                      <a:pt x="73" y="27944"/>
                      <a:pt x="158" y="29054"/>
                      <a:pt x="329" y="30163"/>
                    </a:cubicBezTo>
                    <a:cubicBezTo>
                      <a:pt x="1609" y="40487"/>
                      <a:pt x="4851" y="50384"/>
                      <a:pt x="9799" y="59428"/>
                    </a:cubicBezTo>
                    <a:lnTo>
                      <a:pt x="19526" y="77346"/>
                    </a:lnTo>
                    <a:cubicBezTo>
                      <a:pt x="21745" y="76108"/>
                      <a:pt x="24219" y="75490"/>
                      <a:pt x="26693" y="75490"/>
                    </a:cubicBezTo>
                    <a:cubicBezTo>
                      <a:pt x="29167" y="75490"/>
                      <a:pt x="31642" y="76108"/>
                      <a:pt x="33860" y="77346"/>
                    </a:cubicBezTo>
                    <a:lnTo>
                      <a:pt x="43757" y="59513"/>
                    </a:lnTo>
                    <a:cubicBezTo>
                      <a:pt x="48621" y="50469"/>
                      <a:pt x="51778" y="40572"/>
                      <a:pt x="53058" y="30248"/>
                    </a:cubicBezTo>
                    <a:cubicBezTo>
                      <a:pt x="54764" y="17194"/>
                      <a:pt x="46744" y="4908"/>
                      <a:pt x="34116" y="1153"/>
                    </a:cubicBezTo>
                    <a:lnTo>
                      <a:pt x="34116" y="1068"/>
                    </a:lnTo>
                    <a:cubicBezTo>
                      <a:pt x="31616" y="343"/>
                      <a:pt x="29116" y="1"/>
                      <a:pt x="26670" y="1"/>
                    </a:cubicBezTo>
                    <a:close/>
                  </a:path>
                </a:pathLst>
              </a:custGeom>
              <a:solidFill>
                <a:srgbClr val="FB92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4456;p93">
                <a:extLst>
                  <a:ext uri="{FF2B5EF4-FFF2-40B4-BE49-F238E27FC236}">
                    <a16:creationId xmlns:a16="http://schemas.microsoft.com/office/drawing/2014/main" id="{4E84353E-B283-306E-7911-6F960F7FC76F}"/>
                  </a:ext>
                </a:extLst>
              </p:cNvPr>
              <p:cNvSpPr/>
              <p:nvPr/>
            </p:nvSpPr>
            <p:spPr>
              <a:xfrm>
                <a:off x="3068750" y="3175300"/>
                <a:ext cx="1373700" cy="1933850"/>
              </a:xfrm>
              <a:custGeom>
                <a:avLst/>
                <a:gdLst/>
                <a:ahLst/>
                <a:cxnLst/>
                <a:rect l="l" t="t" r="r" b="b"/>
                <a:pathLst>
                  <a:path w="54948" h="77354" extrusionOk="0">
                    <a:moveTo>
                      <a:pt x="21161" y="1"/>
                    </a:moveTo>
                    <a:lnTo>
                      <a:pt x="11434" y="17918"/>
                    </a:lnTo>
                    <a:cubicBezTo>
                      <a:pt x="6485" y="26963"/>
                      <a:pt x="3328" y="36945"/>
                      <a:pt x="1963" y="47184"/>
                    </a:cubicBezTo>
                    <a:cubicBezTo>
                      <a:pt x="1" y="62456"/>
                      <a:pt x="11263" y="76279"/>
                      <a:pt x="26621" y="77302"/>
                    </a:cubicBezTo>
                    <a:cubicBezTo>
                      <a:pt x="27181" y="77337"/>
                      <a:pt x="27737" y="77353"/>
                      <a:pt x="28290" y="77353"/>
                    </a:cubicBezTo>
                    <a:cubicBezTo>
                      <a:pt x="42907" y="77353"/>
                      <a:pt x="54948" y="65562"/>
                      <a:pt x="54948" y="50682"/>
                    </a:cubicBezTo>
                    <a:cubicBezTo>
                      <a:pt x="54948" y="49573"/>
                      <a:pt x="54863" y="48378"/>
                      <a:pt x="54692" y="47269"/>
                    </a:cubicBezTo>
                    <a:cubicBezTo>
                      <a:pt x="53412" y="36945"/>
                      <a:pt x="50255" y="27048"/>
                      <a:pt x="45307" y="17918"/>
                    </a:cubicBezTo>
                    <a:lnTo>
                      <a:pt x="35495" y="1"/>
                    </a:lnTo>
                    <a:cubicBezTo>
                      <a:pt x="33361" y="1195"/>
                      <a:pt x="30887" y="1793"/>
                      <a:pt x="28413" y="1793"/>
                    </a:cubicBezTo>
                    <a:cubicBezTo>
                      <a:pt x="25853" y="1793"/>
                      <a:pt x="23379" y="1195"/>
                      <a:pt x="21161" y="1"/>
                    </a:cubicBezTo>
                    <a:close/>
                  </a:path>
                </a:pathLst>
              </a:custGeom>
              <a:solidFill>
                <a:srgbClr val="DB69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4457;p93">
                <a:extLst>
                  <a:ext uri="{FF2B5EF4-FFF2-40B4-BE49-F238E27FC236}">
                    <a16:creationId xmlns:a16="http://schemas.microsoft.com/office/drawing/2014/main" id="{5437BB5D-21C6-3590-DD8B-A6B9F9B602AD}"/>
                  </a:ext>
                </a:extLst>
              </p:cNvPr>
              <p:cNvSpPr/>
              <p:nvPr/>
            </p:nvSpPr>
            <p:spPr>
              <a:xfrm>
                <a:off x="1675875" y="2853225"/>
                <a:ext cx="1900575" cy="1452625"/>
              </a:xfrm>
              <a:custGeom>
                <a:avLst/>
                <a:gdLst/>
                <a:ahLst/>
                <a:cxnLst/>
                <a:rect l="l" t="t" r="r" b="b"/>
                <a:pathLst>
                  <a:path w="76023" h="58105" extrusionOk="0">
                    <a:moveTo>
                      <a:pt x="68941" y="0"/>
                    </a:moveTo>
                    <a:lnTo>
                      <a:pt x="48634" y="512"/>
                    </a:lnTo>
                    <a:cubicBezTo>
                      <a:pt x="38225" y="683"/>
                      <a:pt x="28072" y="2901"/>
                      <a:pt x="18516" y="6911"/>
                    </a:cubicBezTo>
                    <a:cubicBezTo>
                      <a:pt x="6741" y="11775"/>
                      <a:pt x="1" y="24232"/>
                      <a:pt x="2475" y="36689"/>
                    </a:cubicBezTo>
                    <a:cubicBezTo>
                      <a:pt x="4949" y="49146"/>
                      <a:pt x="15785" y="58104"/>
                      <a:pt x="28498" y="58104"/>
                    </a:cubicBezTo>
                    <a:cubicBezTo>
                      <a:pt x="34385" y="58104"/>
                      <a:pt x="40102" y="56227"/>
                      <a:pt x="44795" y="52644"/>
                    </a:cubicBezTo>
                    <a:cubicBezTo>
                      <a:pt x="53071" y="46415"/>
                      <a:pt x="60067" y="38651"/>
                      <a:pt x="65442" y="29778"/>
                    </a:cubicBezTo>
                    <a:lnTo>
                      <a:pt x="76022" y="12457"/>
                    </a:lnTo>
                    <a:cubicBezTo>
                      <a:pt x="73889" y="11092"/>
                      <a:pt x="72183" y="9215"/>
                      <a:pt x="70988" y="6911"/>
                    </a:cubicBezTo>
                    <a:cubicBezTo>
                      <a:pt x="69708" y="4864"/>
                      <a:pt x="69026" y="2389"/>
                      <a:pt x="68941" y="0"/>
                    </a:cubicBezTo>
                    <a:close/>
                  </a:path>
                </a:pathLst>
              </a:custGeom>
              <a:solidFill>
                <a:srgbClr val="FB92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4458;p93">
                <a:extLst>
                  <a:ext uri="{FF2B5EF4-FFF2-40B4-BE49-F238E27FC236}">
                    <a16:creationId xmlns:a16="http://schemas.microsoft.com/office/drawing/2014/main" id="{B47B0FA3-BDB6-8EE5-5F94-8FD4C57BCB48}"/>
                  </a:ext>
                </a:extLst>
              </p:cNvPr>
              <p:cNvSpPr/>
              <p:nvPr/>
            </p:nvSpPr>
            <p:spPr>
              <a:xfrm>
                <a:off x="1590550" y="1353900"/>
                <a:ext cx="1985900" cy="1465225"/>
              </a:xfrm>
              <a:custGeom>
                <a:avLst/>
                <a:gdLst/>
                <a:ahLst/>
                <a:cxnLst/>
                <a:rect l="l" t="t" r="r" b="b"/>
                <a:pathLst>
                  <a:path w="79436" h="58609" extrusionOk="0">
                    <a:moveTo>
                      <a:pt x="31318" y="1"/>
                    </a:moveTo>
                    <a:cubicBezTo>
                      <a:pt x="22193" y="1"/>
                      <a:pt x="13213" y="4657"/>
                      <a:pt x="8192" y="13302"/>
                    </a:cubicBezTo>
                    <a:cubicBezTo>
                      <a:pt x="1" y="27551"/>
                      <a:pt x="6485" y="45810"/>
                      <a:pt x="21843" y="51612"/>
                    </a:cubicBezTo>
                    <a:cubicBezTo>
                      <a:pt x="31399" y="55622"/>
                      <a:pt x="41638" y="57840"/>
                      <a:pt x="51962" y="58096"/>
                    </a:cubicBezTo>
                    <a:lnTo>
                      <a:pt x="72354" y="58608"/>
                    </a:lnTo>
                    <a:cubicBezTo>
                      <a:pt x="72439" y="56134"/>
                      <a:pt x="73121" y="53660"/>
                      <a:pt x="74401" y="51612"/>
                    </a:cubicBezTo>
                    <a:cubicBezTo>
                      <a:pt x="75596" y="49393"/>
                      <a:pt x="77388" y="47602"/>
                      <a:pt x="79435" y="46322"/>
                    </a:cubicBezTo>
                    <a:lnTo>
                      <a:pt x="68855" y="28916"/>
                    </a:lnTo>
                    <a:cubicBezTo>
                      <a:pt x="63480" y="20128"/>
                      <a:pt x="56484" y="12364"/>
                      <a:pt x="48208" y="6050"/>
                    </a:cubicBezTo>
                    <a:cubicBezTo>
                      <a:pt x="43208" y="1957"/>
                      <a:pt x="37233" y="1"/>
                      <a:pt x="31318" y="1"/>
                    </a:cubicBezTo>
                    <a:close/>
                  </a:path>
                </a:pathLst>
              </a:custGeom>
              <a:solidFill>
                <a:srgbClr val="DB69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 name="Google Shape;4459;p93">
              <a:extLst>
                <a:ext uri="{FF2B5EF4-FFF2-40B4-BE49-F238E27FC236}">
                  <a16:creationId xmlns:a16="http://schemas.microsoft.com/office/drawing/2014/main" id="{BCC7D57E-8678-B8C7-8CC4-2376CCE94BC0}"/>
                </a:ext>
              </a:extLst>
            </p:cNvPr>
            <p:cNvGrpSpPr/>
            <p:nvPr/>
          </p:nvGrpSpPr>
          <p:grpSpPr>
            <a:xfrm rot="6578685">
              <a:off x="2613599" y="2170392"/>
              <a:ext cx="904914" cy="606454"/>
              <a:chOff x="238125" y="461875"/>
              <a:chExt cx="7107950" cy="4763600"/>
            </a:xfrm>
          </p:grpSpPr>
          <p:sp>
            <p:nvSpPr>
              <p:cNvPr id="35" name="Google Shape;4460;p93">
                <a:extLst>
                  <a:ext uri="{FF2B5EF4-FFF2-40B4-BE49-F238E27FC236}">
                    <a16:creationId xmlns:a16="http://schemas.microsoft.com/office/drawing/2014/main" id="{4DD84881-993B-74A9-72EE-02CCE2AB9CCA}"/>
                  </a:ext>
                </a:extLst>
              </p:cNvPr>
              <p:cNvSpPr/>
              <p:nvPr/>
            </p:nvSpPr>
            <p:spPr>
              <a:xfrm>
                <a:off x="238125" y="461875"/>
                <a:ext cx="7107950" cy="4763600"/>
              </a:xfrm>
              <a:custGeom>
                <a:avLst/>
                <a:gdLst/>
                <a:ahLst/>
                <a:cxnLst/>
                <a:rect l="l" t="t" r="r" b="b"/>
                <a:pathLst>
                  <a:path w="284318" h="190544" extrusionOk="0">
                    <a:moveTo>
                      <a:pt x="99177" y="121534"/>
                    </a:moveTo>
                    <a:lnTo>
                      <a:pt x="99177" y="122091"/>
                    </a:lnTo>
                    <a:lnTo>
                      <a:pt x="98620" y="122091"/>
                    </a:lnTo>
                    <a:lnTo>
                      <a:pt x="99177" y="121534"/>
                    </a:lnTo>
                    <a:close/>
                    <a:moveTo>
                      <a:pt x="184981" y="123922"/>
                    </a:moveTo>
                    <a:lnTo>
                      <a:pt x="185618" y="124559"/>
                    </a:lnTo>
                    <a:lnTo>
                      <a:pt x="184981" y="124559"/>
                    </a:lnTo>
                    <a:lnTo>
                      <a:pt x="184981" y="123922"/>
                    </a:lnTo>
                    <a:close/>
                    <a:moveTo>
                      <a:pt x="111853" y="1"/>
                    </a:moveTo>
                    <a:cubicBezTo>
                      <a:pt x="107866" y="1"/>
                      <a:pt x="103863" y="1513"/>
                      <a:pt x="100769" y="4528"/>
                    </a:cubicBezTo>
                    <a:lnTo>
                      <a:pt x="100689" y="4687"/>
                    </a:lnTo>
                    <a:cubicBezTo>
                      <a:pt x="94560" y="10816"/>
                      <a:pt x="94640" y="20686"/>
                      <a:pt x="100689" y="26735"/>
                    </a:cubicBezTo>
                    <a:lnTo>
                      <a:pt x="110877" y="36924"/>
                    </a:lnTo>
                    <a:lnTo>
                      <a:pt x="110877" y="39630"/>
                    </a:lnTo>
                    <a:cubicBezTo>
                      <a:pt x="103475" y="44724"/>
                      <a:pt x="99097" y="53081"/>
                      <a:pt x="99097" y="62076"/>
                    </a:cubicBezTo>
                    <a:cubicBezTo>
                      <a:pt x="99097" y="63031"/>
                      <a:pt x="99097" y="63986"/>
                      <a:pt x="99256" y="64941"/>
                    </a:cubicBezTo>
                    <a:lnTo>
                      <a:pt x="99256" y="69399"/>
                    </a:lnTo>
                    <a:lnTo>
                      <a:pt x="37808" y="69399"/>
                    </a:lnTo>
                    <a:cubicBezTo>
                      <a:pt x="16954" y="69399"/>
                      <a:pt x="0" y="86273"/>
                      <a:pt x="0" y="107207"/>
                    </a:cubicBezTo>
                    <a:cubicBezTo>
                      <a:pt x="0" y="128140"/>
                      <a:pt x="16954" y="145015"/>
                      <a:pt x="37808" y="145015"/>
                    </a:cubicBezTo>
                    <a:lnTo>
                      <a:pt x="59458" y="145015"/>
                    </a:lnTo>
                    <a:cubicBezTo>
                      <a:pt x="59721" y="145023"/>
                      <a:pt x="59984" y="145027"/>
                      <a:pt x="60247" y="145027"/>
                    </a:cubicBezTo>
                    <a:cubicBezTo>
                      <a:pt x="62530" y="145027"/>
                      <a:pt x="64807" y="144727"/>
                      <a:pt x="67020" y="144298"/>
                    </a:cubicBezTo>
                    <a:lnTo>
                      <a:pt x="67020" y="144298"/>
                    </a:lnTo>
                    <a:lnTo>
                      <a:pt x="57468" y="153850"/>
                    </a:lnTo>
                    <a:cubicBezTo>
                      <a:pt x="52772" y="158546"/>
                      <a:pt x="52772" y="166108"/>
                      <a:pt x="57468" y="170804"/>
                    </a:cubicBezTo>
                    <a:lnTo>
                      <a:pt x="62722" y="176057"/>
                    </a:lnTo>
                    <a:cubicBezTo>
                      <a:pt x="65070" y="178405"/>
                      <a:pt x="68134" y="179579"/>
                      <a:pt x="71189" y="179579"/>
                    </a:cubicBezTo>
                    <a:cubicBezTo>
                      <a:pt x="74243" y="179579"/>
                      <a:pt x="77288" y="178405"/>
                      <a:pt x="79596" y="176057"/>
                    </a:cubicBezTo>
                    <a:lnTo>
                      <a:pt x="99973" y="155760"/>
                    </a:lnTo>
                    <a:cubicBezTo>
                      <a:pt x="101007" y="161252"/>
                      <a:pt x="103157" y="166506"/>
                      <a:pt x="106261" y="171122"/>
                    </a:cubicBezTo>
                    <a:lnTo>
                      <a:pt x="106500" y="171600"/>
                    </a:lnTo>
                    <a:cubicBezTo>
                      <a:pt x="114459" y="183460"/>
                      <a:pt x="127831" y="190544"/>
                      <a:pt x="142079" y="190544"/>
                    </a:cubicBezTo>
                    <a:cubicBezTo>
                      <a:pt x="156327" y="190544"/>
                      <a:pt x="169699" y="183460"/>
                      <a:pt x="177659" y="171600"/>
                    </a:cubicBezTo>
                    <a:lnTo>
                      <a:pt x="177977" y="171122"/>
                    </a:lnTo>
                    <a:cubicBezTo>
                      <a:pt x="180683" y="167063"/>
                      <a:pt x="182673" y="162446"/>
                      <a:pt x="183787" y="157671"/>
                    </a:cubicBezTo>
                    <a:lnTo>
                      <a:pt x="204642" y="178525"/>
                    </a:lnTo>
                    <a:cubicBezTo>
                      <a:pt x="206950" y="180873"/>
                      <a:pt x="210014" y="182047"/>
                      <a:pt x="213079" y="182047"/>
                    </a:cubicBezTo>
                    <a:cubicBezTo>
                      <a:pt x="216143" y="182047"/>
                      <a:pt x="219208" y="180873"/>
                      <a:pt x="221516" y="178525"/>
                    </a:cubicBezTo>
                    <a:lnTo>
                      <a:pt x="226849" y="173192"/>
                    </a:lnTo>
                    <a:cubicBezTo>
                      <a:pt x="231545" y="168575"/>
                      <a:pt x="231545" y="161014"/>
                      <a:pt x="226849" y="156317"/>
                    </a:cubicBezTo>
                    <a:lnTo>
                      <a:pt x="217297" y="146766"/>
                    </a:lnTo>
                    <a:lnTo>
                      <a:pt x="217297" y="146766"/>
                    </a:lnTo>
                    <a:cubicBezTo>
                      <a:pt x="219765" y="147323"/>
                      <a:pt x="222312" y="147562"/>
                      <a:pt x="224859" y="147562"/>
                    </a:cubicBezTo>
                    <a:lnTo>
                      <a:pt x="246430" y="147562"/>
                    </a:lnTo>
                    <a:cubicBezTo>
                      <a:pt x="267363" y="147562"/>
                      <a:pt x="284317" y="130608"/>
                      <a:pt x="284317" y="109674"/>
                    </a:cubicBezTo>
                    <a:cubicBezTo>
                      <a:pt x="284317" y="88820"/>
                      <a:pt x="267363" y="71866"/>
                      <a:pt x="246430" y="71866"/>
                    </a:cubicBezTo>
                    <a:lnTo>
                      <a:pt x="246430" y="71787"/>
                    </a:lnTo>
                    <a:lnTo>
                      <a:pt x="184981" y="71787"/>
                    </a:lnTo>
                    <a:lnTo>
                      <a:pt x="184981" y="62155"/>
                    </a:lnTo>
                    <a:lnTo>
                      <a:pt x="184981" y="61280"/>
                    </a:lnTo>
                    <a:cubicBezTo>
                      <a:pt x="184743" y="52604"/>
                      <a:pt x="180365" y="44644"/>
                      <a:pt x="173281" y="39630"/>
                    </a:cubicBezTo>
                    <a:lnTo>
                      <a:pt x="173281" y="36924"/>
                    </a:lnTo>
                    <a:lnTo>
                      <a:pt x="183469" y="26735"/>
                    </a:lnTo>
                    <a:cubicBezTo>
                      <a:pt x="189518" y="20606"/>
                      <a:pt x="189518" y="10736"/>
                      <a:pt x="183469" y="4608"/>
                    </a:cubicBezTo>
                    <a:cubicBezTo>
                      <a:pt x="180405" y="1543"/>
                      <a:pt x="176385" y="11"/>
                      <a:pt x="172365" y="11"/>
                    </a:cubicBezTo>
                    <a:cubicBezTo>
                      <a:pt x="168346" y="11"/>
                      <a:pt x="164326" y="1543"/>
                      <a:pt x="161262" y="4608"/>
                    </a:cubicBezTo>
                    <a:lnTo>
                      <a:pt x="145342" y="20447"/>
                    </a:lnTo>
                    <a:cubicBezTo>
                      <a:pt x="143591" y="22198"/>
                      <a:pt x="142397" y="24507"/>
                      <a:pt x="141999" y="26974"/>
                    </a:cubicBezTo>
                    <a:cubicBezTo>
                      <a:pt x="141601" y="24507"/>
                      <a:pt x="140487" y="22198"/>
                      <a:pt x="138736" y="20447"/>
                    </a:cubicBezTo>
                    <a:lnTo>
                      <a:pt x="122896" y="4608"/>
                    </a:lnTo>
                    <a:cubicBezTo>
                      <a:pt x="119862" y="1533"/>
                      <a:pt x="115866" y="1"/>
                      <a:pt x="111853" y="1"/>
                    </a:cubicBezTo>
                    <a:close/>
                  </a:path>
                </a:pathLst>
              </a:custGeom>
              <a:solidFill>
                <a:srgbClr val="FFFFFF"/>
              </a:solidFill>
              <a:ln>
                <a:noFill/>
              </a:ln>
              <a:effectLst>
                <a:outerShdw blurRad="57150" dist="19050" dir="5400000" algn="bl" rotWithShape="0">
                  <a:srgbClr val="000000">
                    <a:alpha val="58999"/>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61;p93">
                <a:extLst>
                  <a:ext uri="{FF2B5EF4-FFF2-40B4-BE49-F238E27FC236}">
                    <a16:creationId xmlns:a16="http://schemas.microsoft.com/office/drawing/2014/main" id="{A35837D3-61BF-222B-F654-964E4C85AA74}"/>
                  </a:ext>
                </a:extLst>
              </p:cNvPr>
              <p:cNvSpPr/>
              <p:nvPr/>
            </p:nvSpPr>
            <p:spPr>
              <a:xfrm>
                <a:off x="3143375" y="4574750"/>
                <a:ext cx="1293450" cy="350250"/>
              </a:xfrm>
              <a:custGeom>
                <a:avLst/>
                <a:gdLst/>
                <a:ahLst/>
                <a:cxnLst/>
                <a:rect l="l" t="t" r="r" b="b"/>
                <a:pathLst>
                  <a:path w="51738" h="14010" extrusionOk="0">
                    <a:moveTo>
                      <a:pt x="0" y="1"/>
                    </a:moveTo>
                    <a:cubicBezTo>
                      <a:pt x="5731" y="8756"/>
                      <a:pt x="15442" y="14010"/>
                      <a:pt x="25869" y="14010"/>
                    </a:cubicBezTo>
                    <a:cubicBezTo>
                      <a:pt x="36296" y="14010"/>
                      <a:pt x="46007" y="8756"/>
                      <a:pt x="51738" y="1"/>
                    </a:cubicBez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62;p93">
                <a:extLst>
                  <a:ext uri="{FF2B5EF4-FFF2-40B4-BE49-F238E27FC236}">
                    <a16:creationId xmlns:a16="http://schemas.microsoft.com/office/drawing/2014/main" id="{63E81C7F-DA34-1247-0357-8847D0B14023}"/>
                  </a:ext>
                </a:extLst>
              </p:cNvPr>
              <p:cNvSpPr/>
              <p:nvPr/>
            </p:nvSpPr>
            <p:spPr>
              <a:xfrm>
                <a:off x="3016025" y="3635525"/>
                <a:ext cx="1548150" cy="469650"/>
              </a:xfrm>
              <a:custGeom>
                <a:avLst/>
                <a:gdLst/>
                <a:ahLst/>
                <a:cxnLst/>
                <a:rect l="l" t="t" r="r" b="b"/>
                <a:pathLst>
                  <a:path w="61926" h="18786" extrusionOk="0">
                    <a:moveTo>
                      <a:pt x="0" y="1"/>
                    </a:moveTo>
                    <a:lnTo>
                      <a:pt x="0" y="7164"/>
                    </a:lnTo>
                    <a:lnTo>
                      <a:pt x="0" y="14646"/>
                    </a:lnTo>
                    <a:lnTo>
                      <a:pt x="0" y="18785"/>
                    </a:lnTo>
                    <a:lnTo>
                      <a:pt x="61926" y="18785"/>
                    </a:lnTo>
                    <a:lnTo>
                      <a:pt x="61926" y="17034"/>
                    </a:lnTo>
                    <a:lnTo>
                      <a:pt x="61926" y="9552"/>
                    </a:lnTo>
                    <a:lnTo>
                      <a:pt x="61926" y="1"/>
                    </a:ln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63;p93">
                <a:extLst>
                  <a:ext uri="{FF2B5EF4-FFF2-40B4-BE49-F238E27FC236}">
                    <a16:creationId xmlns:a16="http://schemas.microsoft.com/office/drawing/2014/main" id="{1FBC7B0D-C366-A091-A30D-3AF8D7B0AFDD}"/>
                  </a:ext>
                </a:extLst>
              </p:cNvPr>
              <p:cNvSpPr/>
              <p:nvPr/>
            </p:nvSpPr>
            <p:spPr>
              <a:xfrm>
                <a:off x="3016025" y="2696300"/>
                <a:ext cx="1548150" cy="469625"/>
              </a:xfrm>
              <a:custGeom>
                <a:avLst/>
                <a:gdLst/>
                <a:ahLst/>
                <a:cxnLst/>
                <a:rect l="l" t="t" r="r" b="b"/>
                <a:pathLst>
                  <a:path w="61926" h="18785" extrusionOk="0">
                    <a:moveTo>
                      <a:pt x="0" y="0"/>
                    </a:moveTo>
                    <a:lnTo>
                      <a:pt x="0" y="4458"/>
                    </a:lnTo>
                    <a:lnTo>
                      <a:pt x="0" y="18785"/>
                    </a:lnTo>
                    <a:lnTo>
                      <a:pt x="61926" y="18785"/>
                    </a:lnTo>
                    <a:lnTo>
                      <a:pt x="61926" y="6845"/>
                    </a:lnTo>
                    <a:lnTo>
                      <a:pt x="61926" y="0"/>
                    </a:ln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64;p93">
                <a:extLst>
                  <a:ext uri="{FF2B5EF4-FFF2-40B4-BE49-F238E27FC236}">
                    <a16:creationId xmlns:a16="http://schemas.microsoft.com/office/drawing/2014/main" id="{9E467B92-9206-0AD0-B66F-17D291F2835C}"/>
                  </a:ext>
                </a:extLst>
              </p:cNvPr>
              <p:cNvSpPr/>
              <p:nvPr/>
            </p:nvSpPr>
            <p:spPr>
              <a:xfrm>
                <a:off x="4564150" y="3874325"/>
                <a:ext cx="1134275" cy="837750"/>
              </a:xfrm>
              <a:custGeom>
                <a:avLst/>
                <a:gdLst/>
                <a:ahLst/>
                <a:cxnLst/>
                <a:rect l="l" t="t" r="r" b="b"/>
                <a:pathLst>
                  <a:path w="45371" h="33510" extrusionOk="0">
                    <a:moveTo>
                      <a:pt x="1" y="0"/>
                    </a:moveTo>
                    <a:lnTo>
                      <a:pt x="1" y="7482"/>
                    </a:lnTo>
                    <a:lnTo>
                      <a:pt x="14010" y="7482"/>
                    </a:lnTo>
                    <a:lnTo>
                      <a:pt x="40038" y="33510"/>
                    </a:lnTo>
                    <a:lnTo>
                      <a:pt x="45371" y="28257"/>
                    </a:lnTo>
                    <a:lnTo>
                      <a:pt x="17114" y="0"/>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65;p93">
                <a:extLst>
                  <a:ext uri="{FF2B5EF4-FFF2-40B4-BE49-F238E27FC236}">
                    <a16:creationId xmlns:a16="http://schemas.microsoft.com/office/drawing/2014/main" id="{B314C82E-213C-D192-15AE-4B6025937085}"/>
                  </a:ext>
                </a:extLst>
              </p:cNvPr>
              <p:cNvSpPr/>
              <p:nvPr/>
            </p:nvSpPr>
            <p:spPr>
              <a:xfrm>
                <a:off x="1885750" y="3814625"/>
                <a:ext cx="1130300" cy="837775"/>
              </a:xfrm>
              <a:custGeom>
                <a:avLst/>
                <a:gdLst/>
                <a:ahLst/>
                <a:cxnLst/>
                <a:rect l="l" t="t" r="r" b="b"/>
                <a:pathLst>
                  <a:path w="45212" h="33511" extrusionOk="0">
                    <a:moveTo>
                      <a:pt x="28178" y="0"/>
                    </a:moveTo>
                    <a:lnTo>
                      <a:pt x="1" y="28257"/>
                    </a:lnTo>
                    <a:lnTo>
                      <a:pt x="5254" y="33510"/>
                    </a:lnTo>
                    <a:lnTo>
                      <a:pt x="31282" y="7482"/>
                    </a:lnTo>
                    <a:lnTo>
                      <a:pt x="45211" y="7482"/>
                    </a:lnTo>
                    <a:lnTo>
                      <a:pt x="45211" y="0"/>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466;p93">
                <a:extLst>
                  <a:ext uri="{FF2B5EF4-FFF2-40B4-BE49-F238E27FC236}">
                    <a16:creationId xmlns:a16="http://schemas.microsoft.com/office/drawing/2014/main" id="{217089DC-BA94-C3DA-BFCA-5B5C9921BEE5}"/>
                  </a:ext>
                </a:extLst>
              </p:cNvPr>
              <p:cNvSpPr/>
              <p:nvPr/>
            </p:nvSpPr>
            <p:spPr>
              <a:xfrm>
                <a:off x="3016025" y="4107125"/>
                <a:ext cx="1548150" cy="467650"/>
              </a:xfrm>
              <a:custGeom>
                <a:avLst/>
                <a:gdLst/>
                <a:ahLst/>
                <a:cxnLst/>
                <a:rect l="l" t="t" r="r" b="b"/>
                <a:pathLst>
                  <a:path w="61926" h="18706" extrusionOk="0">
                    <a:moveTo>
                      <a:pt x="0" y="1"/>
                    </a:moveTo>
                    <a:lnTo>
                      <a:pt x="0" y="1831"/>
                    </a:lnTo>
                    <a:cubicBezTo>
                      <a:pt x="0" y="7801"/>
                      <a:pt x="1751" y="13691"/>
                      <a:pt x="5094" y="18706"/>
                    </a:cubicBezTo>
                    <a:lnTo>
                      <a:pt x="56911" y="18706"/>
                    </a:lnTo>
                    <a:cubicBezTo>
                      <a:pt x="60175" y="13691"/>
                      <a:pt x="61926" y="7801"/>
                      <a:pt x="61926" y="1831"/>
                    </a:cubicBezTo>
                    <a:lnTo>
                      <a:pt x="61926" y="1"/>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467;p93">
                <a:extLst>
                  <a:ext uri="{FF2B5EF4-FFF2-40B4-BE49-F238E27FC236}">
                    <a16:creationId xmlns:a16="http://schemas.microsoft.com/office/drawing/2014/main" id="{CC9FE15E-E0BC-75CE-3031-0B813C8DED8A}"/>
                  </a:ext>
                </a:extLst>
              </p:cNvPr>
              <p:cNvSpPr/>
              <p:nvPr/>
            </p:nvSpPr>
            <p:spPr>
              <a:xfrm>
                <a:off x="3016025" y="3165900"/>
                <a:ext cx="1548150" cy="469650"/>
              </a:xfrm>
              <a:custGeom>
                <a:avLst/>
                <a:gdLst/>
                <a:ahLst/>
                <a:cxnLst/>
                <a:rect l="l" t="t" r="r" b="b"/>
                <a:pathLst>
                  <a:path w="61926" h="18786" extrusionOk="0">
                    <a:moveTo>
                      <a:pt x="0" y="1"/>
                    </a:moveTo>
                    <a:lnTo>
                      <a:pt x="0" y="18786"/>
                    </a:lnTo>
                    <a:lnTo>
                      <a:pt x="61926" y="18786"/>
                    </a:lnTo>
                    <a:lnTo>
                      <a:pt x="61926" y="1"/>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468;p93">
                <a:extLst>
                  <a:ext uri="{FF2B5EF4-FFF2-40B4-BE49-F238E27FC236}">
                    <a16:creationId xmlns:a16="http://schemas.microsoft.com/office/drawing/2014/main" id="{78F82584-222B-D370-7B80-C037B8FB03D3}"/>
                  </a:ext>
                </a:extLst>
              </p:cNvPr>
              <p:cNvSpPr/>
              <p:nvPr/>
            </p:nvSpPr>
            <p:spPr>
              <a:xfrm>
                <a:off x="3018000" y="2015750"/>
                <a:ext cx="1546175" cy="680575"/>
              </a:xfrm>
              <a:custGeom>
                <a:avLst/>
                <a:gdLst/>
                <a:ahLst/>
                <a:cxnLst/>
                <a:rect l="l" t="t" r="r" b="b"/>
                <a:pathLst>
                  <a:path w="61847" h="27223" extrusionOk="0">
                    <a:moveTo>
                      <a:pt x="30884" y="0"/>
                    </a:moveTo>
                    <a:cubicBezTo>
                      <a:pt x="30804" y="8119"/>
                      <a:pt x="24516" y="14885"/>
                      <a:pt x="16318" y="15362"/>
                    </a:cubicBezTo>
                    <a:cubicBezTo>
                      <a:pt x="15962" y="15387"/>
                      <a:pt x="15608" y="15399"/>
                      <a:pt x="15256" y="15399"/>
                    </a:cubicBezTo>
                    <a:cubicBezTo>
                      <a:pt x="7583" y="15399"/>
                      <a:pt x="990" y="9677"/>
                      <a:pt x="1" y="1990"/>
                    </a:cubicBezTo>
                    <a:lnTo>
                      <a:pt x="1" y="27222"/>
                    </a:lnTo>
                    <a:lnTo>
                      <a:pt x="61847" y="27222"/>
                    </a:lnTo>
                    <a:lnTo>
                      <a:pt x="61847" y="0"/>
                    </a:lnTo>
                    <a:cubicBezTo>
                      <a:pt x="61847" y="8517"/>
                      <a:pt x="54922" y="15522"/>
                      <a:pt x="46405" y="15522"/>
                    </a:cubicBezTo>
                    <a:cubicBezTo>
                      <a:pt x="37809" y="15522"/>
                      <a:pt x="30884" y="8517"/>
                      <a:pt x="30884"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69;p93">
                <a:extLst>
                  <a:ext uri="{FF2B5EF4-FFF2-40B4-BE49-F238E27FC236}">
                    <a16:creationId xmlns:a16="http://schemas.microsoft.com/office/drawing/2014/main" id="{3E145ABF-903D-4CFA-ED01-5884705609DA}"/>
                  </a:ext>
                </a:extLst>
              </p:cNvPr>
              <p:cNvSpPr/>
              <p:nvPr/>
            </p:nvSpPr>
            <p:spPr>
              <a:xfrm>
                <a:off x="536600" y="2495325"/>
                <a:ext cx="2479450" cy="1293450"/>
              </a:xfrm>
              <a:custGeom>
                <a:avLst/>
                <a:gdLst/>
                <a:ahLst/>
                <a:cxnLst/>
                <a:rect l="l" t="t" r="r" b="b"/>
                <a:pathLst>
                  <a:path w="99178" h="51738" extrusionOk="0">
                    <a:moveTo>
                      <a:pt x="25869" y="0"/>
                    </a:moveTo>
                    <a:cubicBezTo>
                      <a:pt x="11621" y="0"/>
                      <a:pt x="0" y="11541"/>
                      <a:pt x="0" y="25869"/>
                    </a:cubicBezTo>
                    <a:cubicBezTo>
                      <a:pt x="0" y="40116"/>
                      <a:pt x="11621" y="51737"/>
                      <a:pt x="25869" y="51737"/>
                    </a:cubicBezTo>
                    <a:lnTo>
                      <a:pt x="47440" y="51737"/>
                    </a:lnTo>
                    <a:cubicBezTo>
                      <a:pt x="54046" y="51737"/>
                      <a:pt x="60414" y="49190"/>
                      <a:pt x="65269" y="44653"/>
                    </a:cubicBezTo>
                    <a:lnTo>
                      <a:pt x="99177" y="12497"/>
                    </a:lnTo>
                    <a:lnTo>
                      <a:pt x="99177" y="0"/>
                    </a:lnTo>
                    <a:close/>
                  </a:path>
                </a:pathLst>
              </a:custGeom>
              <a:solidFill>
                <a:srgbClr val="35A8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470;p93">
                <a:extLst>
                  <a:ext uri="{FF2B5EF4-FFF2-40B4-BE49-F238E27FC236}">
                    <a16:creationId xmlns:a16="http://schemas.microsoft.com/office/drawing/2014/main" id="{39C0CF97-CFD1-33EF-8524-B33B3B140BD7}"/>
                  </a:ext>
                </a:extLst>
              </p:cNvPr>
              <p:cNvSpPr/>
              <p:nvPr/>
            </p:nvSpPr>
            <p:spPr>
              <a:xfrm>
                <a:off x="4564150" y="2555000"/>
                <a:ext cx="2481450" cy="1295450"/>
              </a:xfrm>
              <a:custGeom>
                <a:avLst/>
                <a:gdLst/>
                <a:ahLst/>
                <a:cxnLst/>
                <a:rect l="l" t="t" r="r" b="b"/>
                <a:pathLst>
                  <a:path w="99258" h="51818" extrusionOk="0">
                    <a:moveTo>
                      <a:pt x="1" y="1"/>
                    </a:moveTo>
                    <a:lnTo>
                      <a:pt x="1" y="12418"/>
                    </a:lnTo>
                    <a:lnTo>
                      <a:pt x="33988" y="44734"/>
                    </a:lnTo>
                    <a:cubicBezTo>
                      <a:pt x="38764" y="49271"/>
                      <a:pt x="45212" y="51818"/>
                      <a:pt x="51818" y="51818"/>
                    </a:cubicBezTo>
                    <a:lnTo>
                      <a:pt x="73389" y="51818"/>
                    </a:lnTo>
                    <a:cubicBezTo>
                      <a:pt x="87716" y="51818"/>
                      <a:pt x="99257" y="40197"/>
                      <a:pt x="99257" y="25949"/>
                    </a:cubicBezTo>
                    <a:cubicBezTo>
                      <a:pt x="99257" y="11622"/>
                      <a:pt x="87716" y="1"/>
                      <a:pt x="73389" y="1"/>
                    </a:cubicBezTo>
                    <a:close/>
                  </a:path>
                </a:pathLst>
              </a:custGeom>
              <a:solidFill>
                <a:srgbClr val="35A8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471;p93">
                <a:extLst>
                  <a:ext uri="{FF2B5EF4-FFF2-40B4-BE49-F238E27FC236}">
                    <a16:creationId xmlns:a16="http://schemas.microsoft.com/office/drawing/2014/main" id="{1E912184-80E2-158E-D581-B2FF93A49BD0}"/>
                  </a:ext>
                </a:extLst>
              </p:cNvPr>
              <p:cNvSpPr/>
              <p:nvPr/>
            </p:nvSpPr>
            <p:spPr>
              <a:xfrm>
                <a:off x="3788100" y="1629200"/>
                <a:ext cx="776075" cy="774600"/>
              </a:xfrm>
              <a:custGeom>
                <a:avLst/>
                <a:gdLst/>
                <a:ahLst/>
                <a:cxnLst/>
                <a:rect l="l" t="t" r="r" b="b"/>
                <a:pathLst>
                  <a:path w="31043" h="30984" extrusionOk="0">
                    <a:moveTo>
                      <a:pt x="15532" y="1"/>
                    </a:moveTo>
                    <a:cubicBezTo>
                      <a:pt x="14288" y="1"/>
                      <a:pt x="13054" y="140"/>
                      <a:pt x="11860" y="419"/>
                    </a:cubicBezTo>
                    <a:cubicBezTo>
                      <a:pt x="5015" y="2170"/>
                      <a:pt x="160" y="8219"/>
                      <a:pt x="0" y="15303"/>
                    </a:cubicBezTo>
                    <a:cubicBezTo>
                      <a:pt x="0" y="15383"/>
                      <a:pt x="0" y="15462"/>
                      <a:pt x="0" y="15542"/>
                    </a:cubicBezTo>
                    <a:cubicBezTo>
                      <a:pt x="0" y="24059"/>
                      <a:pt x="7005" y="30984"/>
                      <a:pt x="15522" y="30984"/>
                    </a:cubicBezTo>
                    <a:cubicBezTo>
                      <a:pt x="24118" y="30984"/>
                      <a:pt x="31043" y="24059"/>
                      <a:pt x="31043" y="15542"/>
                    </a:cubicBezTo>
                    <a:cubicBezTo>
                      <a:pt x="31043" y="15462"/>
                      <a:pt x="31043" y="15383"/>
                      <a:pt x="31043" y="15303"/>
                    </a:cubicBezTo>
                    <a:cubicBezTo>
                      <a:pt x="30963" y="8219"/>
                      <a:pt x="26108" y="2170"/>
                      <a:pt x="19263" y="419"/>
                    </a:cubicBezTo>
                    <a:cubicBezTo>
                      <a:pt x="18029" y="140"/>
                      <a:pt x="16775" y="1"/>
                      <a:pt x="15532" y="1"/>
                    </a:cubicBezTo>
                    <a:close/>
                  </a:path>
                </a:pathLst>
              </a:custGeom>
              <a:solidFill>
                <a:srgbClr val="ECEC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472;p93">
                <a:extLst>
                  <a:ext uri="{FF2B5EF4-FFF2-40B4-BE49-F238E27FC236}">
                    <a16:creationId xmlns:a16="http://schemas.microsoft.com/office/drawing/2014/main" id="{4D0B4FD0-C481-77A7-67AC-B0A162396843}"/>
                  </a:ext>
                </a:extLst>
              </p:cNvPr>
              <p:cNvSpPr/>
              <p:nvPr/>
            </p:nvSpPr>
            <p:spPr>
              <a:xfrm>
                <a:off x="3014025" y="1627725"/>
                <a:ext cx="776100" cy="776075"/>
              </a:xfrm>
              <a:custGeom>
                <a:avLst/>
                <a:gdLst/>
                <a:ahLst/>
                <a:cxnLst/>
                <a:rect l="l" t="t" r="r" b="b"/>
                <a:pathLst>
                  <a:path w="31044" h="31043" extrusionOk="0">
                    <a:moveTo>
                      <a:pt x="15512" y="0"/>
                    </a:moveTo>
                    <a:cubicBezTo>
                      <a:pt x="14268" y="0"/>
                      <a:pt x="13015" y="159"/>
                      <a:pt x="11781" y="478"/>
                    </a:cubicBezTo>
                    <a:cubicBezTo>
                      <a:pt x="4856" y="2149"/>
                      <a:pt x="1" y="8358"/>
                      <a:pt x="1" y="15521"/>
                    </a:cubicBezTo>
                    <a:cubicBezTo>
                      <a:pt x="1" y="16158"/>
                      <a:pt x="1" y="16875"/>
                      <a:pt x="160" y="17511"/>
                    </a:cubicBezTo>
                    <a:cubicBezTo>
                      <a:pt x="1115" y="25232"/>
                      <a:pt x="7721" y="31043"/>
                      <a:pt x="15522" y="31043"/>
                    </a:cubicBezTo>
                    <a:cubicBezTo>
                      <a:pt x="24039" y="31043"/>
                      <a:pt x="30963" y="24118"/>
                      <a:pt x="31043" y="15601"/>
                    </a:cubicBezTo>
                    <a:cubicBezTo>
                      <a:pt x="31043" y="15521"/>
                      <a:pt x="31043" y="15442"/>
                      <a:pt x="31043" y="15362"/>
                    </a:cubicBezTo>
                    <a:cubicBezTo>
                      <a:pt x="30963" y="8278"/>
                      <a:pt x="26108" y="2149"/>
                      <a:pt x="19183" y="478"/>
                    </a:cubicBezTo>
                    <a:cubicBezTo>
                      <a:pt x="17989" y="159"/>
                      <a:pt x="16756" y="0"/>
                      <a:pt x="15512" y="0"/>
                    </a:cubicBezTo>
                    <a:close/>
                  </a:path>
                </a:pathLst>
              </a:custGeom>
              <a:solidFill>
                <a:srgbClr val="ECEC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473;p93">
                <a:extLst>
                  <a:ext uri="{FF2B5EF4-FFF2-40B4-BE49-F238E27FC236}">
                    <a16:creationId xmlns:a16="http://schemas.microsoft.com/office/drawing/2014/main" id="{06FDF1B0-C0EB-1593-8917-FBD184D03B01}"/>
                  </a:ext>
                </a:extLst>
              </p:cNvPr>
              <p:cNvSpPr/>
              <p:nvPr/>
            </p:nvSpPr>
            <p:spPr>
              <a:xfrm>
                <a:off x="4082600" y="758300"/>
                <a:ext cx="595950" cy="881375"/>
              </a:xfrm>
              <a:custGeom>
                <a:avLst/>
                <a:gdLst/>
                <a:ahLst/>
                <a:cxnLst/>
                <a:rect l="l" t="t" r="r" b="b"/>
                <a:pathLst>
                  <a:path w="23838" h="35255" extrusionOk="0">
                    <a:moveTo>
                      <a:pt x="18460" y="0"/>
                    </a:moveTo>
                    <a:cubicBezTo>
                      <a:pt x="17578" y="0"/>
                      <a:pt x="16659" y="350"/>
                      <a:pt x="15840" y="1188"/>
                    </a:cubicBezTo>
                    <a:lnTo>
                      <a:pt x="1" y="17027"/>
                    </a:lnTo>
                    <a:lnTo>
                      <a:pt x="1" y="34777"/>
                    </a:lnTo>
                    <a:cubicBezTo>
                      <a:pt x="1" y="34936"/>
                      <a:pt x="1" y="35096"/>
                      <a:pt x="1" y="35175"/>
                    </a:cubicBezTo>
                    <a:cubicBezTo>
                      <a:pt x="1234" y="34897"/>
                      <a:pt x="2488" y="34757"/>
                      <a:pt x="3732" y="34757"/>
                    </a:cubicBezTo>
                    <a:cubicBezTo>
                      <a:pt x="4975" y="34757"/>
                      <a:pt x="6209" y="34897"/>
                      <a:pt x="7403" y="35175"/>
                    </a:cubicBezTo>
                    <a:lnTo>
                      <a:pt x="7483" y="35255"/>
                    </a:lnTo>
                    <a:cubicBezTo>
                      <a:pt x="7483" y="35096"/>
                      <a:pt x="7483" y="34936"/>
                      <a:pt x="7483" y="34777"/>
                    </a:cubicBezTo>
                    <a:lnTo>
                      <a:pt x="7483" y="20132"/>
                    </a:lnTo>
                    <a:lnTo>
                      <a:pt x="21094" y="6441"/>
                    </a:lnTo>
                    <a:cubicBezTo>
                      <a:pt x="23838" y="3758"/>
                      <a:pt x="21349" y="0"/>
                      <a:pt x="18460"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474;p93">
                <a:extLst>
                  <a:ext uri="{FF2B5EF4-FFF2-40B4-BE49-F238E27FC236}">
                    <a16:creationId xmlns:a16="http://schemas.microsoft.com/office/drawing/2014/main" id="{E56727A0-D46E-BC0F-B6AE-B428CC67CE5E}"/>
                  </a:ext>
                </a:extLst>
              </p:cNvPr>
              <p:cNvSpPr/>
              <p:nvPr/>
            </p:nvSpPr>
            <p:spPr>
              <a:xfrm>
                <a:off x="2930450" y="761125"/>
                <a:ext cx="563175" cy="878550"/>
              </a:xfrm>
              <a:custGeom>
                <a:avLst/>
                <a:gdLst/>
                <a:ahLst/>
                <a:cxnLst/>
                <a:rect l="l" t="t" r="r" b="b"/>
                <a:pathLst>
                  <a:path w="22527" h="35142" extrusionOk="0">
                    <a:moveTo>
                      <a:pt x="4060" y="0"/>
                    </a:moveTo>
                    <a:cubicBezTo>
                      <a:pt x="3105" y="0"/>
                      <a:pt x="2150" y="358"/>
                      <a:pt x="1433" y="1075"/>
                    </a:cubicBezTo>
                    <a:cubicBezTo>
                      <a:pt x="1" y="2507"/>
                      <a:pt x="1" y="4895"/>
                      <a:pt x="1433" y="6328"/>
                    </a:cubicBezTo>
                    <a:lnTo>
                      <a:pt x="15124" y="20019"/>
                    </a:lnTo>
                    <a:lnTo>
                      <a:pt x="15124" y="34664"/>
                    </a:lnTo>
                    <a:cubicBezTo>
                      <a:pt x="15044" y="34823"/>
                      <a:pt x="15044" y="34983"/>
                      <a:pt x="15124" y="35142"/>
                    </a:cubicBezTo>
                    <a:cubicBezTo>
                      <a:pt x="16318" y="34823"/>
                      <a:pt x="17551" y="34664"/>
                      <a:pt x="18795" y="34664"/>
                    </a:cubicBezTo>
                    <a:cubicBezTo>
                      <a:pt x="20039" y="34664"/>
                      <a:pt x="21292" y="34823"/>
                      <a:pt x="22526" y="35142"/>
                    </a:cubicBezTo>
                    <a:cubicBezTo>
                      <a:pt x="22526" y="34983"/>
                      <a:pt x="22526" y="34823"/>
                      <a:pt x="22526" y="34664"/>
                    </a:cubicBezTo>
                    <a:lnTo>
                      <a:pt x="22526" y="16914"/>
                    </a:lnTo>
                    <a:lnTo>
                      <a:pt x="6687" y="1075"/>
                    </a:lnTo>
                    <a:cubicBezTo>
                      <a:pt x="5970" y="358"/>
                      <a:pt x="5015" y="0"/>
                      <a:pt x="4060"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8" name="Google Shape;4475;p93">
            <a:extLst>
              <a:ext uri="{FF2B5EF4-FFF2-40B4-BE49-F238E27FC236}">
                <a16:creationId xmlns:a16="http://schemas.microsoft.com/office/drawing/2014/main" id="{B6A17037-4F50-1D70-804C-618F66385F1C}"/>
              </a:ext>
            </a:extLst>
          </p:cNvPr>
          <p:cNvGrpSpPr/>
          <p:nvPr/>
        </p:nvGrpSpPr>
        <p:grpSpPr>
          <a:xfrm rot="3392077">
            <a:off x="7352245" y="4844861"/>
            <a:ext cx="904875" cy="603504"/>
            <a:chOff x="238125" y="461875"/>
            <a:chExt cx="7107950" cy="4763600"/>
          </a:xfrm>
        </p:grpSpPr>
        <p:sp>
          <p:nvSpPr>
            <p:cNvPr id="59" name="Google Shape;4476;p93">
              <a:extLst>
                <a:ext uri="{FF2B5EF4-FFF2-40B4-BE49-F238E27FC236}">
                  <a16:creationId xmlns:a16="http://schemas.microsoft.com/office/drawing/2014/main" id="{A57D27C1-F65F-69C3-E000-65C4C824B9F1}"/>
                </a:ext>
              </a:extLst>
            </p:cNvPr>
            <p:cNvSpPr/>
            <p:nvPr/>
          </p:nvSpPr>
          <p:spPr>
            <a:xfrm>
              <a:off x="238125" y="461875"/>
              <a:ext cx="7107950" cy="4763600"/>
            </a:xfrm>
            <a:custGeom>
              <a:avLst/>
              <a:gdLst/>
              <a:ahLst/>
              <a:cxnLst/>
              <a:rect l="l" t="t" r="r" b="b"/>
              <a:pathLst>
                <a:path w="284318" h="190544" extrusionOk="0">
                  <a:moveTo>
                    <a:pt x="99177" y="121534"/>
                  </a:moveTo>
                  <a:lnTo>
                    <a:pt x="99177" y="122091"/>
                  </a:lnTo>
                  <a:lnTo>
                    <a:pt x="98620" y="122091"/>
                  </a:lnTo>
                  <a:lnTo>
                    <a:pt x="99177" y="121534"/>
                  </a:lnTo>
                  <a:close/>
                  <a:moveTo>
                    <a:pt x="184981" y="123922"/>
                  </a:moveTo>
                  <a:lnTo>
                    <a:pt x="185618" y="124559"/>
                  </a:lnTo>
                  <a:lnTo>
                    <a:pt x="184981" y="124559"/>
                  </a:lnTo>
                  <a:lnTo>
                    <a:pt x="184981" y="123922"/>
                  </a:lnTo>
                  <a:close/>
                  <a:moveTo>
                    <a:pt x="111853" y="1"/>
                  </a:moveTo>
                  <a:cubicBezTo>
                    <a:pt x="107866" y="1"/>
                    <a:pt x="103863" y="1513"/>
                    <a:pt x="100769" y="4528"/>
                  </a:cubicBezTo>
                  <a:lnTo>
                    <a:pt x="100689" y="4687"/>
                  </a:lnTo>
                  <a:cubicBezTo>
                    <a:pt x="94560" y="10816"/>
                    <a:pt x="94640" y="20686"/>
                    <a:pt x="100689" y="26735"/>
                  </a:cubicBezTo>
                  <a:lnTo>
                    <a:pt x="110877" y="36924"/>
                  </a:lnTo>
                  <a:lnTo>
                    <a:pt x="110877" y="39630"/>
                  </a:lnTo>
                  <a:cubicBezTo>
                    <a:pt x="103475" y="44724"/>
                    <a:pt x="99097" y="53081"/>
                    <a:pt x="99097" y="62076"/>
                  </a:cubicBezTo>
                  <a:cubicBezTo>
                    <a:pt x="99097" y="63031"/>
                    <a:pt x="99097" y="63986"/>
                    <a:pt x="99256" y="64941"/>
                  </a:cubicBezTo>
                  <a:lnTo>
                    <a:pt x="99256" y="69399"/>
                  </a:lnTo>
                  <a:lnTo>
                    <a:pt x="37808" y="69399"/>
                  </a:lnTo>
                  <a:cubicBezTo>
                    <a:pt x="16954" y="69399"/>
                    <a:pt x="0" y="86273"/>
                    <a:pt x="0" y="107207"/>
                  </a:cubicBezTo>
                  <a:cubicBezTo>
                    <a:pt x="0" y="128140"/>
                    <a:pt x="16954" y="145015"/>
                    <a:pt x="37808" y="145015"/>
                  </a:cubicBezTo>
                  <a:lnTo>
                    <a:pt x="59458" y="145015"/>
                  </a:lnTo>
                  <a:cubicBezTo>
                    <a:pt x="59721" y="145023"/>
                    <a:pt x="59984" y="145027"/>
                    <a:pt x="60247" y="145027"/>
                  </a:cubicBezTo>
                  <a:cubicBezTo>
                    <a:pt x="62530" y="145027"/>
                    <a:pt x="64807" y="144727"/>
                    <a:pt x="67020" y="144298"/>
                  </a:cubicBezTo>
                  <a:lnTo>
                    <a:pt x="67020" y="144298"/>
                  </a:lnTo>
                  <a:lnTo>
                    <a:pt x="57468" y="153850"/>
                  </a:lnTo>
                  <a:cubicBezTo>
                    <a:pt x="52772" y="158546"/>
                    <a:pt x="52772" y="166108"/>
                    <a:pt x="57468" y="170804"/>
                  </a:cubicBezTo>
                  <a:lnTo>
                    <a:pt x="62722" y="176057"/>
                  </a:lnTo>
                  <a:cubicBezTo>
                    <a:pt x="65070" y="178405"/>
                    <a:pt x="68134" y="179579"/>
                    <a:pt x="71189" y="179579"/>
                  </a:cubicBezTo>
                  <a:cubicBezTo>
                    <a:pt x="74243" y="179579"/>
                    <a:pt x="77288" y="178405"/>
                    <a:pt x="79596" y="176057"/>
                  </a:cubicBezTo>
                  <a:lnTo>
                    <a:pt x="99973" y="155760"/>
                  </a:lnTo>
                  <a:cubicBezTo>
                    <a:pt x="101007" y="161252"/>
                    <a:pt x="103157" y="166506"/>
                    <a:pt x="106261" y="171122"/>
                  </a:cubicBezTo>
                  <a:lnTo>
                    <a:pt x="106500" y="171600"/>
                  </a:lnTo>
                  <a:cubicBezTo>
                    <a:pt x="114459" y="183460"/>
                    <a:pt x="127831" y="190544"/>
                    <a:pt x="142079" y="190544"/>
                  </a:cubicBezTo>
                  <a:cubicBezTo>
                    <a:pt x="156327" y="190544"/>
                    <a:pt x="169699" y="183460"/>
                    <a:pt x="177659" y="171600"/>
                  </a:cubicBezTo>
                  <a:lnTo>
                    <a:pt x="177977" y="171122"/>
                  </a:lnTo>
                  <a:cubicBezTo>
                    <a:pt x="180683" y="167063"/>
                    <a:pt x="182673" y="162446"/>
                    <a:pt x="183787" y="157671"/>
                  </a:cubicBezTo>
                  <a:lnTo>
                    <a:pt x="204642" y="178525"/>
                  </a:lnTo>
                  <a:cubicBezTo>
                    <a:pt x="206950" y="180873"/>
                    <a:pt x="210014" y="182047"/>
                    <a:pt x="213079" y="182047"/>
                  </a:cubicBezTo>
                  <a:cubicBezTo>
                    <a:pt x="216143" y="182047"/>
                    <a:pt x="219208" y="180873"/>
                    <a:pt x="221516" y="178525"/>
                  </a:cubicBezTo>
                  <a:lnTo>
                    <a:pt x="226849" y="173192"/>
                  </a:lnTo>
                  <a:cubicBezTo>
                    <a:pt x="231545" y="168575"/>
                    <a:pt x="231545" y="161014"/>
                    <a:pt x="226849" y="156317"/>
                  </a:cubicBezTo>
                  <a:lnTo>
                    <a:pt x="217297" y="146766"/>
                  </a:lnTo>
                  <a:lnTo>
                    <a:pt x="217297" y="146766"/>
                  </a:lnTo>
                  <a:cubicBezTo>
                    <a:pt x="219765" y="147323"/>
                    <a:pt x="222312" y="147562"/>
                    <a:pt x="224859" y="147562"/>
                  </a:cubicBezTo>
                  <a:lnTo>
                    <a:pt x="246430" y="147562"/>
                  </a:lnTo>
                  <a:cubicBezTo>
                    <a:pt x="267363" y="147562"/>
                    <a:pt x="284317" y="130608"/>
                    <a:pt x="284317" y="109674"/>
                  </a:cubicBezTo>
                  <a:cubicBezTo>
                    <a:pt x="284317" y="88820"/>
                    <a:pt x="267363" y="71866"/>
                    <a:pt x="246430" y="71866"/>
                  </a:cubicBezTo>
                  <a:lnTo>
                    <a:pt x="246430" y="71787"/>
                  </a:lnTo>
                  <a:lnTo>
                    <a:pt x="184981" y="71787"/>
                  </a:lnTo>
                  <a:lnTo>
                    <a:pt x="184981" y="62155"/>
                  </a:lnTo>
                  <a:lnTo>
                    <a:pt x="184981" y="61280"/>
                  </a:lnTo>
                  <a:cubicBezTo>
                    <a:pt x="184743" y="52604"/>
                    <a:pt x="180365" y="44644"/>
                    <a:pt x="173281" y="39630"/>
                  </a:cubicBezTo>
                  <a:lnTo>
                    <a:pt x="173281" y="36924"/>
                  </a:lnTo>
                  <a:lnTo>
                    <a:pt x="183469" y="26735"/>
                  </a:lnTo>
                  <a:cubicBezTo>
                    <a:pt x="189518" y="20606"/>
                    <a:pt x="189518" y="10736"/>
                    <a:pt x="183469" y="4608"/>
                  </a:cubicBezTo>
                  <a:cubicBezTo>
                    <a:pt x="180405" y="1543"/>
                    <a:pt x="176385" y="11"/>
                    <a:pt x="172365" y="11"/>
                  </a:cubicBezTo>
                  <a:cubicBezTo>
                    <a:pt x="168346" y="11"/>
                    <a:pt x="164326" y="1543"/>
                    <a:pt x="161262" y="4608"/>
                  </a:cubicBezTo>
                  <a:lnTo>
                    <a:pt x="145342" y="20447"/>
                  </a:lnTo>
                  <a:cubicBezTo>
                    <a:pt x="143591" y="22198"/>
                    <a:pt x="142397" y="24507"/>
                    <a:pt x="141999" y="26974"/>
                  </a:cubicBezTo>
                  <a:cubicBezTo>
                    <a:pt x="141601" y="24507"/>
                    <a:pt x="140487" y="22198"/>
                    <a:pt x="138736" y="20447"/>
                  </a:cubicBezTo>
                  <a:lnTo>
                    <a:pt x="122896" y="4608"/>
                  </a:lnTo>
                  <a:cubicBezTo>
                    <a:pt x="119862" y="1533"/>
                    <a:pt x="115866" y="1"/>
                    <a:pt x="111853" y="1"/>
                  </a:cubicBezTo>
                  <a:close/>
                </a:path>
              </a:pathLst>
            </a:custGeom>
            <a:solidFill>
              <a:srgbClr val="FFFFFF"/>
            </a:solidFill>
            <a:ln>
              <a:noFill/>
            </a:ln>
            <a:effectLst>
              <a:outerShdw blurRad="57150" dist="19050" dir="5400000" algn="bl" rotWithShape="0">
                <a:srgbClr val="000000">
                  <a:alpha val="58999"/>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477;p93">
              <a:extLst>
                <a:ext uri="{FF2B5EF4-FFF2-40B4-BE49-F238E27FC236}">
                  <a16:creationId xmlns:a16="http://schemas.microsoft.com/office/drawing/2014/main" id="{D1D9BBC9-248C-A3A8-98FC-246965EE2132}"/>
                </a:ext>
              </a:extLst>
            </p:cNvPr>
            <p:cNvSpPr/>
            <p:nvPr/>
          </p:nvSpPr>
          <p:spPr>
            <a:xfrm>
              <a:off x="3143375" y="4574750"/>
              <a:ext cx="1293450" cy="350250"/>
            </a:xfrm>
            <a:custGeom>
              <a:avLst/>
              <a:gdLst/>
              <a:ahLst/>
              <a:cxnLst/>
              <a:rect l="l" t="t" r="r" b="b"/>
              <a:pathLst>
                <a:path w="51738" h="14010" extrusionOk="0">
                  <a:moveTo>
                    <a:pt x="0" y="1"/>
                  </a:moveTo>
                  <a:cubicBezTo>
                    <a:pt x="5731" y="8756"/>
                    <a:pt x="15442" y="14010"/>
                    <a:pt x="25869" y="14010"/>
                  </a:cubicBezTo>
                  <a:cubicBezTo>
                    <a:pt x="36296" y="14010"/>
                    <a:pt x="46007" y="8756"/>
                    <a:pt x="51738" y="1"/>
                  </a:cubicBez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478;p93">
              <a:extLst>
                <a:ext uri="{FF2B5EF4-FFF2-40B4-BE49-F238E27FC236}">
                  <a16:creationId xmlns:a16="http://schemas.microsoft.com/office/drawing/2014/main" id="{89846D93-9B6D-333C-6B82-AAB175BD44E1}"/>
                </a:ext>
              </a:extLst>
            </p:cNvPr>
            <p:cNvSpPr/>
            <p:nvPr/>
          </p:nvSpPr>
          <p:spPr>
            <a:xfrm>
              <a:off x="3016025" y="3635525"/>
              <a:ext cx="1548150" cy="469650"/>
            </a:xfrm>
            <a:custGeom>
              <a:avLst/>
              <a:gdLst/>
              <a:ahLst/>
              <a:cxnLst/>
              <a:rect l="l" t="t" r="r" b="b"/>
              <a:pathLst>
                <a:path w="61926" h="18786" extrusionOk="0">
                  <a:moveTo>
                    <a:pt x="0" y="1"/>
                  </a:moveTo>
                  <a:lnTo>
                    <a:pt x="0" y="7164"/>
                  </a:lnTo>
                  <a:lnTo>
                    <a:pt x="0" y="14646"/>
                  </a:lnTo>
                  <a:lnTo>
                    <a:pt x="0" y="18785"/>
                  </a:lnTo>
                  <a:lnTo>
                    <a:pt x="61926" y="18785"/>
                  </a:lnTo>
                  <a:lnTo>
                    <a:pt x="61926" y="17034"/>
                  </a:lnTo>
                  <a:lnTo>
                    <a:pt x="61926" y="9552"/>
                  </a:lnTo>
                  <a:lnTo>
                    <a:pt x="61926" y="1"/>
                  </a:ln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479;p93">
              <a:extLst>
                <a:ext uri="{FF2B5EF4-FFF2-40B4-BE49-F238E27FC236}">
                  <a16:creationId xmlns:a16="http://schemas.microsoft.com/office/drawing/2014/main" id="{DF616059-015A-DA80-077D-E16697F2D36F}"/>
                </a:ext>
              </a:extLst>
            </p:cNvPr>
            <p:cNvSpPr/>
            <p:nvPr/>
          </p:nvSpPr>
          <p:spPr>
            <a:xfrm>
              <a:off x="3016025" y="2696300"/>
              <a:ext cx="1548150" cy="469625"/>
            </a:xfrm>
            <a:custGeom>
              <a:avLst/>
              <a:gdLst/>
              <a:ahLst/>
              <a:cxnLst/>
              <a:rect l="l" t="t" r="r" b="b"/>
              <a:pathLst>
                <a:path w="61926" h="18785" extrusionOk="0">
                  <a:moveTo>
                    <a:pt x="0" y="0"/>
                  </a:moveTo>
                  <a:lnTo>
                    <a:pt x="0" y="4458"/>
                  </a:lnTo>
                  <a:lnTo>
                    <a:pt x="0" y="18785"/>
                  </a:lnTo>
                  <a:lnTo>
                    <a:pt x="61926" y="18785"/>
                  </a:lnTo>
                  <a:lnTo>
                    <a:pt x="61926" y="6845"/>
                  </a:lnTo>
                  <a:lnTo>
                    <a:pt x="61926" y="0"/>
                  </a:ln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480;p93">
              <a:extLst>
                <a:ext uri="{FF2B5EF4-FFF2-40B4-BE49-F238E27FC236}">
                  <a16:creationId xmlns:a16="http://schemas.microsoft.com/office/drawing/2014/main" id="{E2413505-E95C-C9A4-3202-7946C73FF57E}"/>
                </a:ext>
              </a:extLst>
            </p:cNvPr>
            <p:cNvSpPr/>
            <p:nvPr/>
          </p:nvSpPr>
          <p:spPr>
            <a:xfrm>
              <a:off x="4564150" y="3874325"/>
              <a:ext cx="1134275" cy="837750"/>
            </a:xfrm>
            <a:custGeom>
              <a:avLst/>
              <a:gdLst/>
              <a:ahLst/>
              <a:cxnLst/>
              <a:rect l="l" t="t" r="r" b="b"/>
              <a:pathLst>
                <a:path w="45371" h="33510" extrusionOk="0">
                  <a:moveTo>
                    <a:pt x="1" y="0"/>
                  </a:moveTo>
                  <a:lnTo>
                    <a:pt x="1" y="7482"/>
                  </a:lnTo>
                  <a:lnTo>
                    <a:pt x="14010" y="7482"/>
                  </a:lnTo>
                  <a:lnTo>
                    <a:pt x="40038" y="33510"/>
                  </a:lnTo>
                  <a:lnTo>
                    <a:pt x="45371" y="28257"/>
                  </a:lnTo>
                  <a:lnTo>
                    <a:pt x="17114" y="0"/>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481;p93">
              <a:extLst>
                <a:ext uri="{FF2B5EF4-FFF2-40B4-BE49-F238E27FC236}">
                  <a16:creationId xmlns:a16="http://schemas.microsoft.com/office/drawing/2014/main" id="{277F5657-DEF9-028E-B19C-183A32612CDE}"/>
                </a:ext>
              </a:extLst>
            </p:cNvPr>
            <p:cNvSpPr/>
            <p:nvPr/>
          </p:nvSpPr>
          <p:spPr>
            <a:xfrm>
              <a:off x="1885750" y="3814625"/>
              <a:ext cx="1130300" cy="837775"/>
            </a:xfrm>
            <a:custGeom>
              <a:avLst/>
              <a:gdLst/>
              <a:ahLst/>
              <a:cxnLst/>
              <a:rect l="l" t="t" r="r" b="b"/>
              <a:pathLst>
                <a:path w="45212" h="33511" extrusionOk="0">
                  <a:moveTo>
                    <a:pt x="28178" y="0"/>
                  </a:moveTo>
                  <a:lnTo>
                    <a:pt x="1" y="28257"/>
                  </a:lnTo>
                  <a:lnTo>
                    <a:pt x="5254" y="33510"/>
                  </a:lnTo>
                  <a:lnTo>
                    <a:pt x="31282" y="7482"/>
                  </a:lnTo>
                  <a:lnTo>
                    <a:pt x="45211" y="7482"/>
                  </a:lnTo>
                  <a:lnTo>
                    <a:pt x="45211" y="0"/>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482;p93">
              <a:extLst>
                <a:ext uri="{FF2B5EF4-FFF2-40B4-BE49-F238E27FC236}">
                  <a16:creationId xmlns:a16="http://schemas.microsoft.com/office/drawing/2014/main" id="{D720196B-5C2B-62DD-900B-CE2283C52B82}"/>
                </a:ext>
              </a:extLst>
            </p:cNvPr>
            <p:cNvSpPr/>
            <p:nvPr/>
          </p:nvSpPr>
          <p:spPr>
            <a:xfrm>
              <a:off x="3016025" y="4107125"/>
              <a:ext cx="1548150" cy="467650"/>
            </a:xfrm>
            <a:custGeom>
              <a:avLst/>
              <a:gdLst/>
              <a:ahLst/>
              <a:cxnLst/>
              <a:rect l="l" t="t" r="r" b="b"/>
              <a:pathLst>
                <a:path w="61926" h="18706" extrusionOk="0">
                  <a:moveTo>
                    <a:pt x="0" y="1"/>
                  </a:moveTo>
                  <a:lnTo>
                    <a:pt x="0" y="1831"/>
                  </a:lnTo>
                  <a:cubicBezTo>
                    <a:pt x="0" y="7801"/>
                    <a:pt x="1751" y="13691"/>
                    <a:pt x="5094" y="18706"/>
                  </a:cubicBezTo>
                  <a:lnTo>
                    <a:pt x="56911" y="18706"/>
                  </a:lnTo>
                  <a:cubicBezTo>
                    <a:pt x="60175" y="13691"/>
                    <a:pt x="61926" y="7801"/>
                    <a:pt x="61926" y="1831"/>
                  </a:cubicBezTo>
                  <a:lnTo>
                    <a:pt x="61926" y="1"/>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483;p93">
              <a:extLst>
                <a:ext uri="{FF2B5EF4-FFF2-40B4-BE49-F238E27FC236}">
                  <a16:creationId xmlns:a16="http://schemas.microsoft.com/office/drawing/2014/main" id="{A1DF2081-0320-3AEE-D8F0-534E5CDC1230}"/>
                </a:ext>
              </a:extLst>
            </p:cNvPr>
            <p:cNvSpPr/>
            <p:nvPr/>
          </p:nvSpPr>
          <p:spPr>
            <a:xfrm>
              <a:off x="3016025" y="3165900"/>
              <a:ext cx="1548150" cy="469650"/>
            </a:xfrm>
            <a:custGeom>
              <a:avLst/>
              <a:gdLst/>
              <a:ahLst/>
              <a:cxnLst/>
              <a:rect l="l" t="t" r="r" b="b"/>
              <a:pathLst>
                <a:path w="61926" h="18786" extrusionOk="0">
                  <a:moveTo>
                    <a:pt x="0" y="1"/>
                  </a:moveTo>
                  <a:lnTo>
                    <a:pt x="0" y="18786"/>
                  </a:lnTo>
                  <a:lnTo>
                    <a:pt x="61926" y="18786"/>
                  </a:lnTo>
                  <a:lnTo>
                    <a:pt x="61926" y="1"/>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484;p93">
              <a:extLst>
                <a:ext uri="{FF2B5EF4-FFF2-40B4-BE49-F238E27FC236}">
                  <a16:creationId xmlns:a16="http://schemas.microsoft.com/office/drawing/2014/main" id="{229299F9-5EA4-4187-6FD9-3D310147E65E}"/>
                </a:ext>
              </a:extLst>
            </p:cNvPr>
            <p:cNvSpPr/>
            <p:nvPr/>
          </p:nvSpPr>
          <p:spPr>
            <a:xfrm>
              <a:off x="3018000" y="2015750"/>
              <a:ext cx="1546175" cy="680575"/>
            </a:xfrm>
            <a:custGeom>
              <a:avLst/>
              <a:gdLst/>
              <a:ahLst/>
              <a:cxnLst/>
              <a:rect l="l" t="t" r="r" b="b"/>
              <a:pathLst>
                <a:path w="61847" h="27223" extrusionOk="0">
                  <a:moveTo>
                    <a:pt x="30884" y="0"/>
                  </a:moveTo>
                  <a:cubicBezTo>
                    <a:pt x="30804" y="8119"/>
                    <a:pt x="24516" y="14885"/>
                    <a:pt x="16318" y="15362"/>
                  </a:cubicBezTo>
                  <a:cubicBezTo>
                    <a:pt x="15962" y="15387"/>
                    <a:pt x="15608" y="15399"/>
                    <a:pt x="15256" y="15399"/>
                  </a:cubicBezTo>
                  <a:cubicBezTo>
                    <a:pt x="7583" y="15399"/>
                    <a:pt x="990" y="9677"/>
                    <a:pt x="1" y="1990"/>
                  </a:cubicBezTo>
                  <a:lnTo>
                    <a:pt x="1" y="27222"/>
                  </a:lnTo>
                  <a:lnTo>
                    <a:pt x="61847" y="27222"/>
                  </a:lnTo>
                  <a:lnTo>
                    <a:pt x="61847" y="0"/>
                  </a:lnTo>
                  <a:cubicBezTo>
                    <a:pt x="61847" y="8517"/>
                    <a:pt x="54922" y="15522"/>
                    <a:pt x="46405" y="15522"/>
                  </a:cubicBezTo>
                  <a:cubicBezTo>
                    <a:pt x="37809" y="15522"/>
                    <a:pt x="30884" y="8517"/>
                    <a:pt x="30884"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485;p93">
              <a:extLst>
                <a:ext uri="{FF2B5EF4-FFF2-40B4-BE49-F238E27FC236}">
                  <a16:creationId xmlns:a16="http://schemas.microsoft.com/office/drawing/2014/main" id="{D12A67D7-3069-AFDF-9618-802CBF3DA928}"/>
                </a:ext>
              </a:extLst>
            </p:cNvPr>
            <p:cNvSpPr/>
            <p:nvPr/>
          </p:nvSpPr>
          <p:spPr>
            <a:xfrm>
              <a:off x="536600" y="2495325"/>
              <a:ext cx="2479450" cy="1293450"/>
            </a:xfrm>
            <a:custGeom>
              <a:avLst/>
              <a:gdLst/>
              <a:ahLst/>
              <a:cxnLst/>
              <a:rect l="l" t="t" r="r" b="b"/>
              <a:pathLst>
                <a:path w="99178" h="51738" extrusionOk="0">
                  <a:moveTo>
                    <a:pt x="25869" y="0"/>
                  </a:moveTo>
                  <a:cubicBezTo>
                    <a:pt x="11621" y="0"/>
                    <a:pt x="0" y="11541"/>
                    <a:pt x="0" y="25869"/>
                  </a:cubicBezTo>
                  <a:cubicBezTo>
                    <a:pt x="0" y="40116"/>
                    <a:pt x="11621" y="51737"/>
                    <a:pt x="25869" y="51737"/>
                  </a:cubicBezTo>
                  <a:lnTo>
                    <a:pt x="47440" y="51737"/>
                  </a:lnTo>
                  <a:cubicBezTo>
                    <a:pt x="54046" y="51737"/>
                    <a:pt x="60414" y="49190"/>
                    <a:pt x="65269" y="44653"/>
                  </a:cubicBezTo>
                  <a:lnTo>
                    <a:pt x="99177" y="12497"/>
                  </a:lnTo>
                  <a:lnTo>
                    <a:pt x="99177" y="0"/>
                  </a:lnTo>
                  <a:close/>
                </a:path>
              </a:pathLst>
            </a:custGeom>
            <a:solidFill>
              <a:srgbClr val="35A8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486;p93">
              <a:extLst>
                <a:ext uri="{FF2B5EF4-FFF2-40B4-BE49-F238E27FC236}">
                  <a16:creationId xmlns:a16="http://schemas.microsoft.com/office/drawing/2014/main" id="{208352B6-416F-4323-F2D1-ADAF7B5EEC2A}"/>
                </a:ext>
              </a:extLst>
            </p:cNvPr>
            <p:cNvSpPr/>
            <p:nvPr/>
          </p:nvSpPr>
          <p:spPr>
            <a:xfrm>
              <a:off x="4564150" y="2555000"/>
              <a:ext cx="2481450" cy="1295450"/>
            </a:xfrm>
            <a:custGeom>
              <a:avLst/>
              <a:gdLst/>
              <a:ahLst/>
              <a:cxnLst/>
              <a:rect l="l" t="t" r="r" b="b"/>
              <a:pathLst>
                <a:path w="99258" h="51818" extrusionOk="0">
                  <a:moveTo>
                    <a:pt x="1" y="1"/>
                  </a:moveTo>
                  <a:lnTo>
                    <a:pt x="1" y="12418"/>
                  </a:lnTo>
                  <a:lnTo>
                    <a:pt x="33988" y="44734"/>
                  </a:lnTo>
                  <a:cubicBezTo>
                    <a:pt x="38764" y="49271"/>
                    <a:pt x="45212" y="51818"/>
                    <a:pt x="51818" y="51818"/>
                  </a:cubicBezTo>
                  <a:lnTo>
                    <a:pt x="73389" y="51818"/>
                  </a:lnTo>
                  <a:cubicBezTo>
                    <a:pt x="87716" y="51818"/>
                    <a:pt x="99257" y="40197"/>
                    <a:pt x="99257" y="25949"/>
                  </a:cubicBezTo>
                  <a:cubicBezTo>
                    <a:pt x="99257" y="11622"/>
                    <a:pt x="87716" y="1"/>
                    <a:pt x="73389" y="1"/>
                  </a:cubicBezTo>
                  <a:close/>
                </a:path>
              </a:pathLst>
            </a:custGeom>
            <a:solidFill>
              <a:srgbClr val="35A8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487;p93">
              <a:extLst>
                <a:ext uri="{FF2B5EF4-FFF2-40B4-BE49-F238E27FC236}">
                  <a16:creationId xmlns:a16="http://schemas.microsoft.com/office/drawing/2014/main" id="{F6EB64BC-2388-E3B1-E1B7-615752B58648}"/>
                </a:ext>
              </a:extLst>
            </p:cNvPr>
            <p:cNvSpPr/>
            <p:nvPr/>
          </p:nvSpPr>
          <p:spPr>
            <a:xfrm>
              <a:off x="3788100" y="1629200"/>
              <a:ext cx="776075" cy="774600"/>
            </a:xfrm>
            <a:custGeom>
              <a:avLst/>
              <a:gdLst/>
              <a:ahLst/>
              <a:cxnLst/>
              <a:rect l="l" t="t" r="r" b="b"/>
              <a:pathLst>
                <a:path w="31043" h="30984" extrusionOk="0">
                  <a:moveTo>
                    <a:pt x="15532" y="1"/>
                  </a:moveTo>
                  <a:cubicBezTo>
                    <a:pt x="14288" y="1"/>
                    <a:pt x="13054" y="140"/>
                    <a:pt x="11860" y="419"/>
                  </a:cubicBezTo>
                  <a:cubicBezTo>
                    <a:pt x="5015" y="2170"/>
                    <a:pt x="160" y="8219"/>
                    <a:pt x="0" y="15303"/>
                  </a:cubicBezTo>
                  <a:cubicBezTo>
                    <a:pt x="0" y="15383"/>
                    <a:pt x="0" y="15462"/>
                    <a:pt x="0" y="15542"/>
                  </a:cubicBezTo>
                  <a:cubicBezTo>
                    <a:pt x="0" y="24059"/>
                    <a:pt x="7005" y="30984"/>
                    <a:pt x="15522" y="30984"/>
                  </a:cubicBezTo>
                  <a:cubicBezTo>
                    <a:pt x="24118" y="30984"/>
                    <a:pt x="31043" y="24059"/>
                    <a:pt x="31043" y="15542"/>
                  </a:cubicBezTo>
                  <a:cubicBezTo>
                    <a:pt x="31043" y="15462"/>
                    <a:pt x="31043" y="15383"/>
                    <a:pt x="31043" y="15303"/>
                  </a:cubicBezTo>
                  <a:cubicBezTo>
                    <a:pt x="30963" y="8219"/>
                    <a:pt x="26108" y="2170"/>
                    <a:pt x="19263" y="419"/>
                  </a:cubicBezTo>
                  <a:cubicBezTo>
                    <a:pt x="18029" y="140"/>
                    <a:pt x="16775" y="1"/>
                    <a:pt x="15532" y="1"/>
                  </a:cubicBezTo>
                  <a:close/>
                </a:path>
              </a:pathLst>
            </a:custGeom>
            <a:solidFill>
              <a:srgbClr val="ECEC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488;p93">
              <a:extLst>
                <a:ext uri="{FF2B5EF4-FFF2-40B4-BE49-F238E27FC236}">
                  <a16:creationId xmlns:a16="http://schemas.microsoft.com/office/drawing/2014/main" id="{BAA1F789-9BBF-EDB0-5AB7-632715ABC8D3}"/>
                </a:ext>
              </a:extLst>
            </p:cNvPr>
            <p:cNvSpPr/>
            <p:nvPr/>
          </p:nvSpPr>
          <p:spPr>
            <a:xfrm>
              <a:off x="3014025" y="1627725"/>
              <a:ext cx="776100" cy="776075"/>
            </a:xfrm>
            <a:custGeom>
              <a:avLst/>
              <a:gdLst/>
              <a:ahLst/>
              <a:cxnLst/>
              <a:rect l="l" t="t" r="r" b="b"/>
              <a:pathLst>
                <a:path w="31044" h="31043" extrusionOk="0">
                  <a:moveTo>
                    <a:pt x="15512" y="0"/>
                  </a:moveTo>
                  <a:cubicBezTo>
                    <a:pt x="14268" y="0"/>
                    <a:pt x="13015" y="159"/>
                    <a:pt x="11781" y="478"/>
                  </a:cubicBezTo>
                  <a:cubicBezTo>
                    <a:pt x="4856" y="2149"/>
                    <a:pt x="1" y="8358"/>
                    <a:pt x="1" y="15521"/>
                  </a:cubicBezTo>
                  <a:cubicBezTo>
                    <a:pt x="1" y="16158"/>
                    <a:pt x="1" y="16875"/>
                    <a:pt x="160" y="17511"/>
                  </a:cubicBezTo>
                  <a:cubicBezTo>
                    <a:pt x="1115" y="25232"/>
                    <a:pt x="7721" y="31043"/>
                    <a:pt x="15522" y="31043"/>
                  </a:cubicBezTo>
                  <a:cubicBezTo>
                    <a:pt x="24039" y="31043"/>
                    <a:pt x="30963" y="24118"/>
                    <a:pt x="31043" y="15601"/>
                  </a:cubicBezTo>
                  <a:cubicBezTo>
                    <a:pt x="31043" y="15521"/>
                    <a:pt x="31043" y="15442"/>
                    <a:pt x="31043" y="15362"/>
                  </a:cubicBezTo>
                  <a:cubicBezTo>
                    <a:pt x="30963" y="8278"/>
                    <a:pt x="26108" y="2149"/>
                    <a:pt x="19183" y="478"/>
                  </a:cubicBezTo>
                  <a:cubicBezTo>
                    <a:pt x="17989" y="159"/>
                    <a:pt x="16756" y="0"/>
                    <a:pt x="15512" y="0"/>
                  </a:cubicBezTo>
                  <a:close/>
                </a:path>
              </a:pathLst>
            </a:custGeom>
            <a:solidFill>
              <a:srgbClr val="ECEC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489;p93">
              <a:extLst>
                <a:ext uri="{FF2B5EF4-FFF2-40B4-BE49-F238E27FC236}">
                  <a16:creationId xmlns:a16="http://schemas.microsoft.com/office/drawing/2014/main" id="{8563BFEA-E9C3-7CE3-9D73-375BBAA0F464}"/>
                </a:ext>
              </a:extLst>
            </p:cNvPr>
            <p:cNvSpPr/>
            <p:nvPr/>
          </p:nvSpPr>
          <p:spPr>
            <a:xfrm>
              <a:off x="4082600" y="758300"/>
              <a:ext cx="595950" cy="881375"/>
            </a:xfrm>
            <a:custGeom>
              <a:avLst/>
              <a:gdLst/>
              <a:ahLst/>
              <a:cxnLst/>
              <a:rect l="l" t="t" r="r" b="b"/>
              <a:pathLst>
                <a:path w="23838" h="35255" extrusionOk="0">
                  <a:moveTo>
                    <a:pt x="18460" y="0"/>
                  </a:moveTo>
                  <a:cubicBezTo>
                    <a:pt x="17578" y="0"/>
                    <a:pt x="16659" y="350"/>
                    <a:pt x="15840" y="1188"/>
                  </a:cubicBezTo>
                  <a:lnTo>
                    <a:pt x="1" y="17027"/>
                  </a:lnTo>
                  <a:lnTo>
                    <a:pt x="1" y="34777"/>
                  </a:lnTo>
                  <a:cubicBezTo>
                    <a:pt x="1" y="34936"/>
                    <a:pt x="1" y="35096"/>
                    <a:pt x="1" y="35175"/>
                  </a:cubicBezTo>
                  <a:cubicBezTo>
                    <a:pt x="1234" y="34897"/>
                    <a:pt x="2488" y="34757"/>
                    <a:pt x="3732" y="34757"/>
                  </a:cubicBezTo>
                  <a:cubicBezTo>
                    <a:pt x="4975" y="34757"/>
                    <a:pt x="6209" y="34897"/>
                    <a:pt x="7403" y="35175"/>
                  </a:cubicBezTo>
                  <a:lnTo>
                    <a:pt x="7483" y="35255"/>
                  </a:lnTo>
                  <a:cubicBezTo>
                    <a:pt x="7483" y="35096"/>
                    <a:pt x="7483" y="34936"/>
                    <a:pt x="7483" y="34777"/>
                  </a:cubicBezTo>
                  <a:lnTo>
                    <a:pt x="7483" y="20132"/>
                  </a:lnTo>
                  <a:lnTo>
                    <a:pt x="21094" y="6441"/>
                  </a:lnTo>
                  <a:cubicBezTo>
                    <a:pt x="23838" y="3758"/>
                    <a:pt x="21349" y="0"/>
                    <a:pt x="18460"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490;p93">
              <a:extLst>
                <a:ext uri="{FF2B5EF4-FFF2-40B4-BE49-F238E27FC236}">
                  <a16:creationId xmlns:a16="http://schemas.microsoft.com/office/drawing/2014/main" id="{DBFA9E6D-19FD-9095-4B4D-A147B1235AA6}"/>
                </a:ext>
              </a:extLst>
            </p:cNvPr>
            <p:cNvSpPr/>
            <p:nvPr/>
          </p:nvSpPr>
          <p:spPr>
            <a:xfrm>
              <a:off x="2930450" y="761125"/>
              <a:ext cx="563175" cy="878550"/>
            </a:xfrm>
            <a:custGeom>
              <a:avLst/>
              <a:gdLst/>
              <a:ahLst/>
              <a:cxnLst/>
              <a:rect l="l" t="t" r="r" b="b"/>
              <a:pathLst>
                <a:path w="22527" h="35142" extrusionOk="0">
                  <a:moveTo>
                    <a:pt x="4060" y="0"/>
                  </a:moveTo>
                  <a:cubicBezTo>
                    <a:pt x="3105" y="0"/>
                    <a:pt x="2150" y="358"/>
                    <a:pt x="1433" y="1075"/>
                  </a:cubicBezTo>
                  <a:cubicBezTo>
                    <a:pt x="1" y="2507"/>
                    <a:pt x="1" y="4895"/>
                    <a:pt x="1433" y="6328"/>
                  </a:cubicBezTo>
                  <a:lnTo>
                    <a:pt x="15124" y="20019"/>
                  </a:lnTo>
                  <a:lnTo>
                    <a:pt x="15124" y="34664"/>
                  </a:lnTo>
                  <a:cubicBezTo>
                    <a:pt x="15044" y="34823"/>
                    <a:pt x="15044" y="34983"/>
                    <a:pt x="15124" y="35142"/>
                  </a:cubicBezTo>
                  <a:cubicBezTo>
                    <a:pt x="16318" y="34823"/>
                    <a:pt x="17551" y="34664"/>
                    <a:pt x="18795" y="34664"/>
                  </a:cubicBezTo>
                  <a:cubicBezTo>
                    <a:pt x="20039" y="34664"/>
                    <a:pt x="21292" y="34823"/>
                    <a:pt x="22526" y="35142"/>
                  </a:cubicBezTo>
                  <a:cubicBezTo>
                    <a:pt x="22526" y="34983"/>
                    <a:pt x="22526" y="34823"/>
                    <a:pt x="22526" y="34664"/>
                  </a:cubicBezTo>
                  <a:lnTo>
                    <a:pt x="22526" y="16914"/>
                  </a:lnTo>
                  <a:lnTo>
                    <a:pt x="6687" y="1075"/>
                  </a:lnTo>
                  <a:cubicBezTo>
                    <a:pt x="5970" y="358"/>
                    <a:pt x="5015" y="0"/>
                    <a:pt x="4060"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4491;p93">
            <a:extLst>
              <a:ext uri="{FF2B5EF4-FFF2-40B4-BE49-F238E27FC236}">
                <a16:creationId xmlns:a16="http://schemas.microsoft.com/office/drawing/2014/main" id="{9F7D174C-C089-55B0-60E5-92B4963F6EB4}"/>
              </a:ext>
            </a:extLst>
          </p:cNvPr>
          <p:cNvGrpSpPr/>
          <p:nvPr/>
        </p:nvGrpSpPr>
        <p:grpSpPr>
          <a:xfrm>
            <a:off x="10207751" y="4521164"/>
            <a:ext cx="1298448" cy="1179576"/>
            <a:chOff x="6768241" y="2284196"/>
            <a:chExt cx="1299482" cy="1175888"/>
          </a:xfrm>
        </p:grpSpPr>
        <p:grpSp>
          <p:nvGrpSpPr>
            <p:cNvPr id="75" name="Google Shape;4492;p93">
              <a:extLst>
                <a:ext uri="{FF2B5EF4-FFF2-40B4-BE49-F238E27FC236}">
                  <a16:creationId xmlns:a16="http://schemas.microsoft.com/office/drawing/2014/main" id="{6E3F367C-530F-A377-CC8A-DBA492B43D04}"/>
                </a:ext>
              </a:extLst>
            </p:cNvPr>
            <p:cNvGrpSpPr/>
            <p:nvPr/>
          </p:nvGrpSpPr>
          <p:grpSpPr>
            <a:xfrm>
              <a:off x="7091847" y="2284196"/>
              <a:ext cx="975876" cy="1032327"/>
              <a:chOff x="1311125" y="238125"/>
              <a:chExt cx="4903900" cy="5187575"/>
            </a:xfrm>
          </p:grpSpPr>
          <p:sp>
            <p:nvSpPr>
              <p:cNvPr id="92" name="Google Shape;4493;p93">
                <a:extLst>
                  <a:ext uri="{FF2B5EF4-FFF2-40B4-BE49-F238E27FC236}">
                    <a16:creationId xmlns:a16="http://schemas.microsoft.com/office/drawing/2014/main" id="{2EB99A31-586A-3557-F03D-9F2878832F3B}"/>
                  </a:ext>
                </a:extLst>
              </p:cNvPr>
              <p:cNvSpPr/>
              <p:nvPr/>
            </p:nvSpPr>
            <p:spPr>
              <a:xfrm>
                <a:off x="1311125" y="238125"/>
                <a:ext cx="4903900" cy="5187575"/>
              </a:xfrm>
              <a:custGeom>
                <a:avLst/>
                <a:gdLst/>
                <a:ahLst/>
                <a:cxnLst/>
                <a:rect l="l" t="t" r="r" b="b"/>
                <a:pathLst>
                  <a:path w="196156" h="207503" extrusionOk="0">
                    <a:moveTo>
                      <a:pt x="98462" y="0"/>
                    </a:moveTo>
                    <a:cubicBezTo>
                      <a:pt x="78326" y="256"/>
                      <a:pt x="61603" y="15614"/>
                      <a:pt x="59641" y="35664"/>
                    </a:cubicBezTo>
                    <a:cubicBezTo>
                      <a:pt x="58702" y="35238"/>
                      <a:pt x="57849" y="34811"/>
                      <a:pt x="56910" y="34470"/>
                    </a:cubicBezTo>
                    <a:cubicBezTo>
                      <a:pt x="52388" y="32678"/>
                      <a:pt x="47525" y="31825"/>
                      <a:pt x="42662" y="31825"/>
                    </a:cubicBezTo>
                    <a:cubicBezTo>
                      <a:pt x="25427" y="31910"/>
                      <a:pt x="10239" y="43173"/>
                      <a:pt x="5120" y="59640"/>
                    </a:cubicBezTo>
                    <a:cubicBezTo>
                      <a:pt x="1" y="76107"/>
                      <a:pt x="6229" y="93939"/>
                      <a:pt x="20393" y="103751"/>
                    </a:cubicBezTo>
                    <a:cubicBezTo>
                      <a:pt x="6400" y="113648"/>
                      <a:pt x="427" y="131481"/>
                      <a:pt x="5547" y="147777"/>
                    </a:cubicBezTo>
                    <a:cubicBezTo>
                      <a:pt x="10751" y="164159"/>
                      <a:pt x="25939" y="175251"/>
                      <a:pt x="43003" y="175336"/>
                    </a:cubicBezTo>
                    <a:lnTo>
                      <a:pt x="43088" y="175336"/>
                    </a:lnTo>
                    <a:cubicBezTo>
                      <a:pt x="48719" y="175251"/>
                      <a:pt x="54265" y="174056"/>
                      <a:pt x="59470" y="171753"/>
                    </a:cubicBezTo>
                    <a:cubicBezTo>
                      <a:pt x="61347" y="191974"/>
                      <a:pt x="78326" y="207502"/>
                      <a:pt x="98633" y="207502"/>
                    </a:cubicBezTo>
                    <a:cubicBezTo>
                      <a:pt x="119024" y="207417"/>
                      <a:pt x="136003" y="191888"/>
                      <a:pt x="137880" y="171582"/>
                    </a:cubicBezTo>
                    <a:cubicBezTo>
                      <a:pt x="143085" y="174056"/>
                      <a:pt x="148716" y="175251"/>
                      <a:pt x="154433" y="175336"/>
                    </a:cubicBezTo>
                    <a:cubicBezTo>
                      <a:pt x="176190" y="175251"/>
                      <a:pt x="193766" y="157674"/>
                      <a:pt x="193851" y="136003"/>
                    </a:cubicBezTo>
                    <a:lnTo>
                      <a:pt x="193851" y="135832"/>
                    </a:lnTo>
                    <a:cubicBezTo>
                      <a:pt x="193766" y="123119"/>
                      <a:pt x="187538" y="111259"/>
                      <a:pt x="177214" y="103922"/>
                    </a:cubicBezTo>
                    <a:cubicBezTo>
                      <a:pt x="189927" y="94963"/>
                      <a:pt x="196155" y="79349"/>
                      <a:pt x="193169" y="64162"/>
                    </a:cubicBezTo>
                    <a:cubicBezTo>
                      <a:pt x="193169" y="63565"/>
                      <a:pt x="192998" y="62967"/>
                      <a:pt x="192913" y="62455"/>
                    </a:cubicBezTo>
                    <a:cubicBezTo>
                      <a:pt x="188661" y="44854"/>
                      <a:pt x="172970" y="32422"/>
                      <a:pt x="154874" y="32422"/>
                    </a:cubicBezTo>
                    <a:cubicBezTo>
                      <a:pt x="154813" y="32422"/>
                      <a:pt x="154751" y="32422"/>
                      <a:pt x="154689" y="32422"/>
                    </a:cubicBezTo>
                    <a:cubicBezTo>
                      <a:pt x="148972" y="32422"/>
                      <a:pt x="143256" y="33702"/>
                      <a:pt x="138136" y="36091"/>
                    </a:cubicBezTo>
                    <a:cubicBezTo>
                      <a:pt x="136771" y="20563"/>
                      <a:pt x="126362" y="7338"/>
                      <a:pt x="111601" y="2304"/>
                    </a:cubicBezTo>
                    <a:cubicBezTo>
                      <a:pt x="111089" y="2048"/>
                      <a:pt x="110407" y="1792"/>
                      <a:pt x="109810" y="1621"/>
                    </a:cubicBezTo>
                    <a:cubicBezTo>
                      <a:pt x="106226" y="597"/>
                      <a:pt x="102557" y="0"/>
                      <a:pt x="98803"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4494;p93">
                <a:extLst>
                  <a:ext uri="{FF2B5EF4-FFF2-40B4-BE49-F238E27FC236}">
                    <a16:creationId xmlns:a16="http://schemas.microsoft.com/office/drawing/2014/main" id="{6D450958-F604-5CF6-7495-EBA7109B684F}"/>
                  </a:ext>
                </a:extLst>
              </p:cNvPr>
              <p:cNvSpPr/>
              <p:nvPr/>
            </p:nvSpPr>
            <p:spPr>
              <a:xfrm>
                <a:off x="3397250" y="2462875"/>
                <a:ext cx="767925" cy="753000"/>
              </a:xfrm>
              <a:custGeom>
                <a:avLst/>
                <a:gdLst/>
                <a:ahLst/>
                <a:cxnLst/>
                <a:rect l="l" t="t" r="r" b="b"/>
                <a:pathLst>
                  <a:path w="30717" h="30120" extrusionOk="0">
                    <a:moveTo>
                      <a:pt x="15273" y="0"/>
                    </a:moveTo>
                    <a:lnTo>
                      <a:pt x="8106" y="1878"/>
                    </a:lnTo>
                    <a:cubicBezTo>
                      <a:pt x="7765" y="2048"/>
                      <a:pt x="7423" y="2219"/>
                      <a:pt x="7167" y="2475"/>
                    </a:cubicBezTo>
                    <a:lnTo>
                      <a:pt x="2048" y="7679"/>
                    </a:lnTo>
                    <a:lnTo>
                      <a:pt x="0" y="14676"/>
                    </a:lnTo>
                    <a:cubicBezTo>
                      <a:pt x="0" y="14846"/>
                      <a:pt x="0" y="15017"/>
                      <a:pt x="0" y="15188"/>
                    </a:cubicBezTo>
                    <a:cubicBezTo>
                      <a:pt x="0" y="15444"/>
                      <a:pt x="0" y="15614"/>
                      <a:pt x="0" y="15785"/>
                    </a:cubicBezTo>
                    <a:lnTo>
                      <a:pt x="2048" y="22781"/>
                    </a:lnTo>
                    <a:lnTo>
                      <a:pt x="7253" y="27815"/>
                    </a:lnTo>
                    <a:cubicBezTo>
                      <a:pt x="7509" y="27986"/>
                      <a:pt x="7850" y="28157"/>
                      <a:pt x="8191" y="28327"/>
                    </a:cubicBezTo>
                    <a:lnTo>
                      <a:pt x="15443" y="30119"/>
                    </a:lnTo>
                    <a:lnTo>
                      <a:pt x="22525" y="28327"/>
                    </a:lnTo>
                    <a:cubicBezTo>
                      <a:pt x="22952" y="28242"/>
                      <a:pt x="23208" y="27986"/>
                      <a:pt x="23549" y="27815"/>
                    </a:cubicBezTo>
                    <a:lnTo>
                      <a:pt x="28668" y="22525"/>
                    </a:lnTo>
                    <a:lnTo>
                      <a:pt x="30716" y="15529"/>
                    </a:lnTo>
                    <a:cubicBezTo>
                      <a:pt x="30716" y="15358"/>
                      <a:pt x="30716" y="15188"/>
                      <a:pt x="30716" y="15017"/>
                    </a:cubicBezTo>
                    <a:cubicBezTo>
                      <a:pt x="30716" y="14846"/>
                      <a:pt x="30716" y="14591"/>
                      <a:pt x="30716" y="14420"/>
                    </a:cubicBezTo>
                    <a:lnTo>
                      <a:pt x="28583" y="7679"/>
                    </a:lnTo>
                    <a:lnTo>
                      <a:pt x="23464" y="2475"/>
                    </a:lnTo>
                    <a:cubicBezTo>
                      <a:pt x="23122" y="2219"/>
                      <a:pt x="22781" y="2048"/>
                      <a:pt x="22440" y="1878"/>
                    </a:cubicBezTo>
                    <a:lnTo>
                      <a:pt x="1527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4495;p93">
                <a:extLst>
                  <a:ext uri="{FF2B5EF4-FFF2-40B4-BE49-F238E27FC236}">
                    <a16:creationId xmlns:a16="http://schemas.microsoft.com/office/drawing/2014/main" id="{62060F65-AB6C-096D-5112-89C69C56DB2B}"/>
                  </a:ext>
                </a:extLst>
              </p:cNvPr>
              <p:cNvSpPr/>
              <p:nvPr/>
            </p:nvSpPr>
            <p:spPr>
              <a:xfrm>
                <a:off x="3988100" y="1372900"/>
                <a:ext cx="1906950" cy="1450475"/>
              </a:xfrm>
              <a:custGeom>
                <a:avLst/>
                <a:gdLst/>
                <a:ahLst/>
                <a:cxnLst/>
                <a:rect l="l" t="t" r="r" b="b"/>
                <a:pathLst>
                  <a:path w="76278" h="58019" extrusionOk="0">
                    <a:moveTo>
                      <a:pt x="47610" y="0"/>
                    </a:moveTo>
                    <a:cubicBezTo>
                      <a:pt x="41723" y="0"/>
                      <a:pt x="36006" y="1963"/>
                      <a:pt x="31228" y="5461"/>
                    </a:cubicBezTo>
                    <a:cubicBezTo>
                      <a:pt x="23037" y="11775"/>
                      <a:pt x="16041" y="19539"/>
                      <a:pt x="10666" y="28327"/>
                    </a:cubicBezTo>
                    <a:lnTo>
                      <a:pt x="0" y="45647"/>
                    </a:lnTo>
                    <a:cubicBezTo>
                      <a:pt x="2133" y="47012"/>
                      <a:pt x="3925" y="48804"/>
                      <a:pt x="5120" y="51022"/>
                    </a:cubicBezTo>
                    <a:cubicBezTo>
                      <a:pt x="6399" y="53156"/>
                      <a:pt x="7082" y="55545"/>
                      <a:pt x="7167" y="58019"/>
                    </a:cubicBezTo>
                    <a:lnTo>
                      <a:pt x="27559" y="57507"/>
                    </a:lnTo>
                    <a:cubicBezTo>
                      <a:pt x="37883" y="57251"/>
                      <a:pt x="48036" y="55118"/>
                      <a:pt x="57592" y="51022"/>
                    </a:cubicBezTo>
                    <a:cubicBezTo>
                      <a:pt x="69708" y="45989"/>
                      <a:pt x="76278" y="32849"/>
                      <a:pt x="73206" y="20136"/>
                    </a:cubicBezTo>
                    <a:lnTo>
                      <a:pt x="73206" y="20136"/>
                    </a:lnTo>
                    <a:lnTo>
                      <a:pt x="73377" y="20221"/>
                    </a:lnTo>
                    <a:cubicBezTo>
                      <a:pt x="70476" y="8362"/>
                      <a:pt x="59811" y="0"/>
                      <a:pt x="47610" y="0"/>
                    </a:cubicBezTo>
                    <a:close/>
                  </a:path>
                </a:pathLst>
              </a:custGeom>
              <a:solidFill>
                <a:srgbClr val="DB69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4496;p93">
                <a:extLst>
                  <a:ext uri="{FF2B5EF4-FFF2-40B4-BE49-F238E27FC236}">
                    <a16:creationId xmlns:a16="http://schemas.microsoft.com/office/drawing/2014/main" id="{E1DF815E-C4FF-FA7D-1A80-8FFBE4C8675C}"/>
                  </a:ext>
                </a:extLst>
              </p:cNvPr>
              <p:cNvSpPr/>
              <p:nvPr/>
            </p:nvSpPr>
            <p:spPr>
              <a:xfrm>
                <a:off x="3983825" y="2855350"/>
                <a:ext cx="1853650" cy="1451850"/>
              </a:xfrm>
              <a:custGeom>
                <a:avLst/>
                <a:gdLst/>
                <a:ahLst/>
                <a:cxnLst/>
                <a:rect l="l" t="t" r="r" b="b"/>
                <a:pathLst>
                  <a:path w="74146" h="58074" extrusionOk="0">
                    <a:moveTo>
                      <a:pt x="7168" y="1"/>
                    </a:moveTo>
                    <a:cubicBezTo>
                      <a:pt x="7082" y="2475"/>
                      <a:pt x="6400" y="4864"/>
                      <a:pt x="5120" y="6997"/>
                    </a:cubicBezTo>
                    <a:cubicBezTo>
                      <a:pt x="3926" y="9130"/>
                      <a:pt x="2134" y="10922"/>
                      <a:pt x="1" y="12202"/>
                    </a:cubicBezTo>
                    <a:lnTo>
                      <a:pt x="10666" y="29607"/>
                    </a:lnTo>
                    <a:cubicBezTo>
                      <a:pt x="16041" y="38481"/>
                      <a:pt x="23038" y="46245"/>
                      <a:pt x="31314" y="52474"/>
                    </a:cubicBezTo>
                    <a:cubicBezTo>
                      <a:pt x="36297" y="56333"/>
                      <a:pt x="41937" y="58073"/>
                      <a:pt x="47450" y="58073"/>
                    </a:cubicBezTo>
                    <a:cubicBezTo>
                      <a:pt x="61194" y="58073"/>
                      <a:pt x="74145" y="47256"/>
                      <a:pt x="74145" y="31484"/>
                    </a:cubicBezTo>
                    <a:cubicBezTo>
                      <a:pt x="74060" y="20734"/>
                      <a:pt x="67490" y="11092"/>
                      <a:pt x="57593" y="6997"/>
                    </a:cubicBezTo>
                    <a:cubicBezTo>
                      <a:pt x="48037" y="2987"/>
                      <a:pt x="37883" y="769"/>
                      <a:pt x="27560" y="513"/>
                    </a:cubicBezTo>
                    <a:lnTo>
                      <a:pt x="7168" y="1"/>
                    </a:lnTo>
                    <a:close/>
                  </a:path>
                </a:pathLst>
              </a:custGeom>
              <a:solidFill>
                <a:srgbClr val="FB92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4497;p93">
                <a:extLst>
                  <a:ext uri="{FF2B5EF4-FFF2-40B4-BE49-F238E27FC236}">
                    <a16:creationId xmlns:a16="http://schemas.microsoft.com/office/drawing/2014/main" id="{251B1D12-81A0-ADBC-05A0-A3D551FA5BC9}"/>
                  </a:ext>
                </a:extLst>
              </p:cNvPr>
              <p:cNvSpPr/>
              <p:nvPr/>
            </p:nvSpPr>
            <p:spPr>
              <a:xfrm>
                <a:off x="3113875" y="563375"/>
                <a:ext cx="1369100" cy="1933650"/>
              </a:xfrm>
              <a:custGeom>
                <a:avLst/>
                <a:gdLst/>
                <a:ahLst/>
                <a:cxnLst/>
                <a:rect l="l" t="t" r="r" b="b"/>
                <a:pathLst>
                  <a:path w="54764" h="77346" extrusionOk="0">
                    <a:moveTo>
                      <a:pt x="26670" y="1"/>
                    </a:moveTo>
                    <a:cubicBezTo>
                      <a:pt x="12420" y="1"/>
                      <a:pt x="0" y="11616"/>
                      <a:pt x="73" y="26835"/>
                    </a:cubicBezTo>
                    <a:cubicBezTo>
                      <a:pt x="73" y="27944"/>
                      <a:pt x="158" y="29054"/>
                      <a:pt x="329" y="30163"/>
                    </a:cubicBezTo>
                    <a:cubicBezTo>
                      <a:pt x="1609" y="40487"/>
                      <a:pt x="4851" y="50384"/>
                      <a:pt x="9799" y="59428"/>
                    </a:cubicBezTo>
                    <a:lnTo>
                      <a:pt x="19526" y="77346"/>
                    </a:lnTo>
                    <a:cubicBezTo>
                      <a:pt x="21745" y="76108"/>
                      <a:pt x="24219" y="75490"/>
                      <a:pt x="26693" y="75490"/>
                    </a:cubicBezTo>
                    <a:cubicBezTo>
                      <a:pt x="29167" y="75490"/>
                      <a:pt x="31642" y="76108"/>
                      <a:pt x="33860" y="77346"/>
                    </a:cubicBezTo>
                    <a:lnTo>
                      <a:pt x="43757" y="59513"/>
                    </a:lnTo>
                    <a:cubicBezTo>
                      <a:pt x="48621" y="50469"/>
                      <a:pt x="51778" y="40572"/>
                      <a:pt x="53058" y="30248"/>
                    </a:cubicBezTo>
                    <a:cubicBezTo>
                      <a:pt x="54764" y="17194"/>
                      <a:pt x="46744" y="4908"/>
                      <a:pt x="34116" y="1153"/>
                    </a:cubicBezTo>
                    <a:lnTo>
                      <a:pt x="34116" y="1068"/>
                    </a:lnTo>
                    <a:cubicBezTo>
                      <a:pt x="31616" y="343"/>
                      <a:pt x="29116" y="1"/>
                      <a:pt x="26670" y="1"/>
                    </a:cubicBezTo>
                    <a:close/>
                  </a:path>
                </a:pathLst>
              </a:custGeom>
              <a:solidFill>
                <a:srgbClr val="FB92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4498;p93">
                <a:extLst>
                  <a:ext uri="{FF2B5EF4-FFF2-40B4-BE49-F238E27FC236}">
                    <a16:creationId xmlns:a16="http://schemas.microsoft.com/office/drawing/2014/main" id="{ED951A86-A67F-10FC-0451-6D74B79A708A}"/>
                  </a:ext>
                </a:extLst>
              </p:cNvPr>
              <p:cNvSpPr/>
              <p:nvPr/>
            </p:nvSpPr>
            <p:spPr>
              <a:xfrm>
                <a:off x="3068750" y="3175300"/>
                <a:ext cx="1373700" cy="1933850"/>
              </a:xfrm>
              <a:custGeom>
                <a:avLst/>
                <a:gdLst/>
                <a:ahLst/>
                <a:cxnLst/>
                <a:rect l="l" t="t" r="r" b="b"/>
                <a:pathLst>
                  <a:path w="54948" h="77354" extrusionOk="0">
                    <a:moveTo>
                      <a:pt x="21161" y="1"/>
                    </a:moveTo>
                    <a:lnTo>
                      <a:pt x="11434" y="17918"/>
                    </a:lnTo>
                    <a:cubicBezTo>
                      <a:pt x="6485" y="26963"/>
                      <a:pt x="3328" y="36945"/>
                      <a:pt x="1963" y="47184"/>
                    </a:cubicBezTo>
                    <a:cubicBezTo>
                      <a:pt x="1" y="62456"/>
                      <a:pt x="11263" y="76279"/>
                      <a:pt x="26621" y="77302"/>
                    </a:cubicBezTo>
                    <a:cubicBezTo>
                      <a:pt x="27181" y="77337"/>
                      <a:pt x="27737" y="77353"/>
                      <a:pt x="28290" y="77353"/>
                    </a:cubicBezTo>
                    <a:cubicBezTo>
                      <a:pt x="42907" y="77353"/>
                      <a:pt x="54948" y="65562"/>
                      <a:pt x="54948" y="50682"/>
                    </a:cubicBezTo>
                    <a:cubicBezTo>
                      <a:pt x="54948" y="49573"/>
                      <a:pt x="54863" y="48378"/>
                      <a:pt x="54692" y="47269"/>
                    </a:cubicBezTo>
                    <a:cubicBezTo>
                      <a:pt x="53412" y="36945"/>
                      <a:pt x="50255" y="27048"/>
                      <a:pt x="45307" y="17918"/>
                    </a:cubicBezTo>
                    <a:lnTo>
                      <a:pt x="35495" y="1"/>
                    </a:lnTo>
                    <a:cubicBezTo>
                      <a:pt x="33361" y="1195"/>
                      <a:pt x="30887" y="1793"/>
                      <a:pt x="28413" y="1793"/>
                    </a:cubicBezTo>
                    <a:cubicBezTo>
                      <a:pt x="25853" y="1793"/>
                      <a:pt x="23379" y="1195"/>
                      <a:pt x="21161" y="1"/>
                    </a:cubicBezTo>
                    <a:close/>
                  </a:path>
                </a:pathLst>
              </a:custGeom>
              <a:solidFill>
                <a:srgbClr val="DB69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4499;p93">
                <a:extLst>
                  <a:ext uri="{FF2B5EF4-FFF2-40B4-BE49-F238E27FC236}">
                    <a16:creationId xmlns:a16="http://schemas.microsoft.com/office/drawing/2014/main" id="{9CBFE7E6-D125-16F5-7382-27E9B5BC40DE}"/>
                  </a:ext>
                </a:extLst>
              </p:cNvPr>
              <p:cNvSpPr/>
              <p:nvPr/>
            </p:nvSpPr>
            <p:spPr>
              <a:xfrm>
                <a:off x="1675875" y="2853225"/>
                <a:ext cx="1900575" cy="1452625"/>
              </a:xfrm>
              <a:custGeom>
                <a:avLst/>
                <a:gdLst/>
                <a:ahLst/>
                <a:cxnLst/>
                <a:rect l="l" t="t" r="r" b="b"/>
                <a:pathLst>
                  <a:path w="76023" h="58105" extrusionOk="0">
                    <a:moveTo>
                      <a:pt x="68941" y="0"/>
                    </a:moveTo>
                    <a:lnTo>
                      <a:pt x="48634" y="512"/>
                    </a:lnTo>
                    <a:cubicBezTo>
                      <a:pt x="38225" y="683"/>
                      <a:pt x="28072" y="2901"/>
                      <a:pt x="18516" y="6911"/>
                    </a:cubicBezTo>
                    <a:cubicBezTo>
                      <a:pt x="6741" y="11775"/>
                      <a:pt x="1" y="24232"/>
                      <a:pt x="2475" y="36689"/>
                    </a:cubicBezTo>
                    <a:cubicBezTo>
                      <a:pt x="4949" y="49146"/>
                      <a:pt x="15785" y="58104"/>
                      <a:pt x="28498" y="58104"/>
                    </a:cubicBezTo>
                    <a:cubicBezTo>
                      <a:pt x="34385" y="58104"/>
                      <a:pt x="40102" y="56227"/>
                      <a:pt x="44795" y="52644"/>
                    </a:cubicBezTo>
                    <a:cubicBezTo>
                      <a:pt x="53071" y="46415"/>
                      <a:pt x="60067" y="38651"/>
                      <a:pt x="65442" y="29778"/>
                    </a:cubicBezTo>
                    <a:lnTo>
                      <a:pt x="76022" y="12457"/>
                    </a:lnTo>
                    <a:cubicBezTo>
                      <a:pt x="73889" y="11092"/>
                      <a:pt x="72183" y="9215"/>
                      <a:pt x="70988" y="6911"/>
                    </a:cubicBezTo>
                    <a:cubicBezTo>
                      <a:pt x="69708" y="4864"/>
                      <a:pt x="69026" y="2389"/>
                      <a:pt x="68941" y="0"/>
                    </a:cubicBezTo>
                    <a:close/>
                  </a:path>
                </a:pathLst>
              </a:custGeom>
              <a:solidFill>
                <a:srgbClr val="FB92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4500;p93">
                <a:extLst>
                  <a:ext uri="{FF2B5EF4-FFF2-40B4-BE49-F238E27FC236}">
                    <a16:creationId xmlns:a16="http://schemas.microsoft.com/office/drawing/2014/main" id="{560970D6-A470-6E6A-DD0F-EB79AFC8D570}"/>
                  </a:ext>
                </a:extLst>
              </p:cNvPr>
              <p:cNvSpPr/>
              <p:nvPr/>
            </p:nvSpPr>
            <p:spPr>
              <a:xfrm>
                <a:off x="1590550" y="1353900"/>
                <a:ext cx="1985900" cy="1465225"/>
              </a:xfrm>
              <a:custGeom>
                <a:avLst/>
                <a:gdLst/>
                <a:ahLst/>
                <a:cxnLst/>
                <a:rect l="l" t="t" r="r" b="b"/>
                <a:pathLst>
                  <a:path w="79436" h="58609" extrusionOk="0">
                    <a:moveTo>
                      <a:pt x="31318" y="1"/>
                    </a:moveTo>
                    <a:cubicBezTo>
                      <a:pt x="22193" y="1"/>
                      <a:pt x="13213" y="4657"/>
                      <a:pt x="8192" y="13302"/>
                    </a:cubicBezTo>
                    <a:cubicBezTo>
                      <a:pt x="1" y="27551"/>
                      <a:pt x="6485" y="45810"/>
                      <a:pt x="21843" y="51612"/>
                    </a:cubicBezTo>
                    <a:cubicBezTo>
                      <a:pt x="31399" y="55622"/>
                      <a:pt x="41638" y="57840"/>
                      <a:pt x="51962" y="58096"/>
                    </a:cubicBezTo>
                    <a:lnTo>
                      <a:pt x="72354" y="58608"/>
                    </a:lnTo>
                    <a:cubicBezTo>
                      <a:pt x="72439" y="56134"/>
                      <a:pt x="73121" y="53660"/>
                      <a:pt x="74401" y="51612"/>
                    </a:cubicBezTo>
                    <a:cubicBezTo>
                      <a:pt x="75596" y="49393"/>
                      <a:pt x="77388" y="47602"/>
                      <a:pt x="79435" y="46322"/>
                    </a:cubicBezTo>
                    <a:lnTo>
                      <a:pt x="68855" y="28916"/>
                    </a:lnTo>
                    <a:cubicBezTo>
                      <a:pt x="63480" y="20128"/>
                      <a:pt x="56484" y="12364"/>
                      <a:pt x="48208" y="6050"/>
                    </a:cubicBezTo>
                    <a:cubicBezTo>
                      <a:pt x="43208" y="1957"/>
                      <a:pt x="37233" y="1"/>
                      <a:pt x="31318" y="1"/>
                    </a:cubicBezTo>
                    <a:close/>
                  </a:path>
                </a:pathLst>
              </a:custGeom>
              <a:solidFill>
                <a:srgbClr val="DB69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6" name="Google Shape;4501;p93">
              <a:extLst>
                <a:ext uri="{FF2B5EF4-FFF2-40B4-BE49-F238E27FC236}">
                  <a16:creationId xmlns:a16="http://schemas.microsoft.com/office/drawing/2014/main" id="{4CBE2DB8-330D-8514-98E2-32EACDF22734}"/>
                </a:ext>
              </a:extLst>
            </p:cNvPr>
            <p:cNvGrpSpPr/>
            <p:nvPr/>
          </p:nvGrpSpPr>
          <p:grpSpPr>
            <a:xfrm rot="3392077">
              <a:off x="6818240" y="2612235"/>
              <a:ext cx="904875" cy="606429"/>
              <a:chOff x="238125" y="461875"/>
              <a:chExt cx="7107950" cy="4763600"/>
            </a:xfrm>
          </p:grpSpPr>
          <p:sp>
            <p:nvSpPr>
              <p:cNvPr id="77" name="Google Shape;4502;p93">
                <a:extLst>
                  <a:ext uri="{FF2B5EF4-FFF2-40B4-BE49-F238E27FC236}">
                    <a16:creationId xmlns:a16="http://schemas.microsoft.com/office/drawing/2014/main" id="{3F77A3AF-64F3-3DD9-D7B2-3704CD4D3B4E}"/>
                  </a:ext>
                </a:extLst>
              </p:cNvPr>
              <p:cNvSpPr/>
              <p:nvPr/>
            </p:nvSpPr>
            <p:spPr>
              <a:xfrm>
                <a:off x="238125" y="461875"/>
                <a:ext cx="7107950" cy="4763600"/>
              </a:xfrm>
              <a:custGeom>
                <a:avLst/>
                <a:gdLst/>
                <a:ahLst/>
                <a:cxnLst/>
                <a:rect l="l" t="t" r="r" b="b"/>
                <a:pathLst>
                  <a:path w="284318" h="190544" extrusionOk="0">
                    <a:moveTo>
                      <a:pt x="99177" y="121534"/>
                    </a:moveTo>
                    <a:lnTo>
                      <a:pt x="99177" y="122091"/>
                    </a:lnTo>
                    <a:lnTo>
                      <a:pt x="98620" y="122091"/>
                    </a:lnTo>
                    <a:lnTo>
                      <a:pt x="99177" y="121534"/>
                    </a:lnTo>
                    <a:close/>
                    <a:moveTo>
                      <a:pt x="184981" y="123922"/>
                    </a:moveTo>
                    <a:lnTo>
                      <a:pt x="185618" y="124559"/>
                    </a:lnTo>
                    <a:lnTo>
                      <a:pt x="184981" y="124559"/>
                    </a:lnTo>
                    <a:lnTo>
                      <a:pt x="184981" y="123922"/>
                    </a:lnTo>
                    <a:close/>
                    <a:moveTo>
                      <a:pt x="111853" y="1"/>
                    </a:moveTo>
                    <a:cubicBezTo>
                      <a:pt x="107866" y="1"/>
                      <a:pt x="103863" y="1513"/>
                      <a:pt x="100769" y="4528"/>
                    </a:cubicBezTo>
                    <a:lnTo>
                      <a:pt x="100689" y="4687"/>
                    </a:lnTo>
                    <a:cubicBezTo>
                      <a:pt x="94560" y="10816"/>
                      <a:pt x="94640" y="20686"/>
                      <a:pt x="100689" y="26735"/>
                    </a:cubicBezTo>
                    <a:lnTo>
                      <a:pt x="110877" y="36924"/>
                    </a:lnTo>
                    <a:lnTo>
                      <a:pt x="110877" y="39630"/>
                    </a:lnTo>
                    <a:cubicBezTo>
                      <a:pt x="103475" y="44724"/>
                      <a:pt x="99097" y="53081"/>
                      <a:pt x="99097" y="62076"/>
                    </a:cubicBezTo>
                    <a:cubicBezTo>
                      <a:pt x="99097" y="63031"/>
                      <a:pt x="99097" y="63986"/>
                      <a:pt x="99256" y="64941"/>
                    </a:cubicBezTo>
                    <a:lnTo>
                      <a:pt x="99256" y="69399"/>
                    </a:lnTo>
                    <a:lnTo>
                      <a:pt x="37808" y="69399"/>
                    </a:lnTo>
                    <a:cubicBezTo>
                      <a:pt x="16954" y="69399"/>
                      <a:pt x="0" y="86273"/>
                      <a:pt x="0" y="107207"/>
                    </a:cubicBezTo>
                    <a:cubicBezTo>
                      <a:pt x="0" y="128140"/>
                      <a:pt x="16954" y="145015"/>
                      <a:pt x="37808" y="145015"/>
                    </a:cubicBezTo>
                    <a:lnTo>
                      <a:pt x="59458" y="145015"/>
                    </a:lnTo>
                    <a:cubicBezTo>
                      <a:pt x="59721" y="145023"/>
                      <a:pt x="59984" y="145027"/>
                      <a:pt x="60247" y="145027"/>
                    </a:cubicBezTo>
                    <a:cubicBezTo>
                      <a:pt x="62530" y="145027"/>
                      <a:pt x="64807" y="144727"/>
                      <a:pt x="67020" y="144298"/>
                    </a:cubicBezTo>
                    <a:lnTo>
                      <a:pt x="67020" y="144298"/>
                    </a:lnTo>
                    <a:lnTo>
                      <a:pt x="57468" y="153850"/>
                    </a:lnTo>
                    <a:cubicBezTo>
                      <a:pt x="52772" y="158546"/>
                      <a:pt x="52772" y="166108"/>
                      <a:pt x="57468" y="170804"/>
                    </a:cubicBezTo>
                    <a:lnTo>
                      <a:pt x="62722" y="176057"/>
                    </a:lnTo>
                    <a:cubicBezTo>
                      <a:pt x="65070" y="178405"/>
                      <a:pt x="68134" y="179579"/>
                      <a:pt x="71189" y="179579"/>
                    </a:cubicBezTo>
                    <a:cubicBezTo>
                      <a:pt x="74243" y="179579"/>
                      <a:pt x="77288" y="178405"/>
                      <a:pt x="79596" y="176057"/>
                    </a:cubicBezTo>
                    <a:lnTo>
                      <a:pt x="99973" y="155760"/>
                    </a:lnTo>
                    <a:cubicBezTo>
                      <a:pt x="101007" y="161252"/>
                      <a:pt x="103157" y="166506"/>
                      <a:pt x="106261" y="171122"/>
                    </a:cubicBezTo>
                    <a:lnTo>
                      <a:pt x="106500" y="171600"/>
                    </a:lnTo>
                    <a:cubicBezTo>
                      <a:pt x="114459" y="183460"/>
                      <a:pt x="127831" y="190544"/>
                      <a:pt x="142079" y="190544"/>
                    </a:cubicBezTo>
                    <a:cubicBezTo>
                      <a:pt x="156327" y="190544"/>
                      <a:pt x="169699" y="183460"/>
                      <a:pt x="177659" y="171600"/>
                    </a:cubicBezTo>
                    <a:lnTo>
                      <a:pt x="177977" y="171122"/>
                    </a:lnTo>
                    <a:cubicBezTo>
                      <a:pt x="180683" y="167063"/>
                      <a:pt x="182673" y="162446"/>
                      <a:pt x="183787" y="157671"/>
                    </a:cubicBezTo>
                    <a:lnTo>
                      <a:pt x="204642" y="178525"/>
                    </a:lnTo>
                    <a:cubicBezTo>
                      <a:pt x="206950" y="180873"/>
                      <a:pt x="210014" y="182047"/>
                      <a:pt x="213079" y="182047"/>
                    </a:cubicBezTo>
                    <a:cubicBezTo>
                      <a:pt x="216143" y="182047"/>
                      <a:pt x="219208" y="180873"/>
                      <a:pt x="221516" y="178525"/>
                    </a:cubicBezTo>
                    <a:lnTo>
                      <a:pt x="226849" y="173192"/>
                    </a:lnTo>
                    <a:cubicBezTo>
                      <a:pt x="231545" y="168575"/>
                      <a:pt x="231545" y="161014"/>
                      <a:pt x="226849" y="156317"/>
                    </a:cubicBezTo>
                    <a:lnTo>
                      <a:pt x="217297" y="146766"/>
                    </a:lnTo>
                    <a:lnTo>
                      <a:pt x="217297" y="146766"/>
                    </a:lnTo>
                    <a:cubicBezTo>
                      <a:pt x="219765" y="147323"/>
                      <a:pt x="222312" y="147562"/>
                      <a:pt x="224859" y="147562"/>
                    </a:cubicBezTo>
                    <a:lnTo>
                      <a:pt x="246430" y="147562"/>
                    </a:lnTo>
                    <a:cubicBezTo>
                      <a:pt x="267363" y="147562"/>
                      <a:pt x="284317" y="130608"/>
                      <a:pt x="284317" y="109674"/>
                    </a:cubicBezTo>
                    <a:cubicBezTo>
                      <a:pt x="284317" y="88820"/>
                      <a:pt x="267363" y="71866"/>
                      <a:pt x="246430" y="71866"/>
                    </a:cubicBezTo>
                    <a:lnTo>
                      <a:pt x="246430" y="71787"/>
                    </a:lnTo>
                    <a:lnTo>
                      <a:pt x="184981" y="71787"/>
                    </a:lnTo>
                    <a:lnTo>
                      <a:pt x="184981" y="62155"/>
                    </a:lnTo>
                    <a:lnTo>
                      <a:pt x="184981" y="61280"/>
                    </a:lnTo>
                    <a:cubicBezTo>
                      <a:pt x="184743" y="52604"/>
                      <a:pt x="180365" y="44644"/>
                      <a:pt x="173281" y="39630"/>
                    </a:cubicBezTo>
                    <a:lnTo>
                      <a:pt x="173281" y="36924"/>
                    </a:lnTo>
                    <a:lnTo>
                      <a:pt x="183469" y="26735"/>
                    </a:lnTo>
                    <a:cubicBezTo>
                      <a:pt x="189518" y="20606"/>
                      <a:pt x="189518" y="10736"/>
                      <a:pt x="183469" y="4608"/>
                    </a:cubicBezTo>
                    <a:cubicBezTo>
                      <a:pt x="180405" y="1543"/>
                      <a:pt x="176385" y="11"/>
                      <a:pt x="172365" y="11"/>
                    </a:cubicBezTo>
                    <a:cubicBezTo>
                      <a:pt x="168346" y="11"/>
                      <a:pt x="164326" y="1543"/>
                      <a:pt x="161262" y="4608"/>
                    </a:cubicBezTo>
                    <a:lnTo>
                      <a:pt x="145342" y="20447"/>
                    </a:lnTo>
                    <a:cubicBezTo>
                      <a:pt x="143591" y="22198"/>
                      <a:pt x="142397" y="24507"/>
                      <a:pt x="141999" y="26974"/>
                    </a:cubicBezTo>
                    <a:cubicBezTo>
                      <a:pt x="141601" y="24507"/>
                      <a:pt x="140487" y="22198"/>
                      <a:pt x="138736" y="20447"/>
                    </a:cubicBezTo>
                    <a:lnTo>
                      <a:pt x="122896" y="4608"/>
                    </a:lnTo>
                    <a:cubicBezTo>
                      <a:pt x="119862" y="1533"/>
                      <a:pt x="115866" y="1"/>
                      <a:pt x="111853" y="1"/>
                    </a:cubicBezTo>
                    <a:close/>
                  </a:path>
                </a:pathLst>
              </a:custGeom>
              <a:solidFill>
                <a:srgbClr val="FFFFFF"/>
              </a:solidFill>
              <a:ln>
                <a:noFill/>
              </a:ln>
              <a:effectLst>
                <a:outerShdw blurRad="57150" dist="19050" dir="5400000" algn="bl" rotWithShape="0">
                  <a:srgbClr val="000000">
                    <a:alpha val="58999"/>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4503;p93">
                <a:extLst>
                  <a:ext uri="{FF2B5EF4-FFF2-40B4-BE49-F238E27FC236}">
                    <a16:creationId xmlns:a16="http://schemas.microsoft.com/office/drawing/2014/main" id="{6A46492C-5150-09E6-43E5-E4A3AE50EB81}"/>
                  </a:ext>
                </a:extLst>
              </p:cNvPr>
              <p:cNvSpPr/>
              <p:nvPr/>
            </p:nvSpPr>
            <p:spPr>
              <a:xfrm>
                <a:off x="3143375" y="4574750"/>
                <a:ext cx="1293450" cy="350250"/>
              </a:xfrm>
              <a:custGeom>
                <a:avLst/>
                <a:gdLst/>
                <a:ahLst/>
                <a:cxnLst/>
                <a:rect l="l" t="t" r="r" b="b"/>
                <a:pathLst>
                  <a:path w="51738" h="14010" extrusionOk="0">
                    <a:moveTo>
                      <a:pt x="0" y="1"/>
                    </a:moveTo>
                    <a:cubicBezTo>
                      <a:pt x="5731" y="8756"/>
                      <a:pt x="15442" y="14010"/>
                      <a:pt x="25869" y="14010"/>
                    </a:cubicBezTo>
                    <a:cubicBezTo>
                      <a:pt x="36296" y="14010"/>
                      <a:pt x="46007" y="8756"/>
                      <a:pt x="51738" y="1"/>
                    </a:cubicBez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4504;p93">
                <a:extLst>
                  <a:ext uri="{FF2B5EF4-FFF2-40B4-BE49-F238E27FC236}">
                    <a16:creationId xmlns:a16="http://schemas.microsoft.com/office/drawing/2014/main" id="{EB4210E7-1663-3758-F09D-6BDE454E4748}"/>
                  </a:ext>
                </a:extLst>
              </p:cNvPr>
              <p:cNvSpPr/>
              <p:nvPr/>
            </p:nvSpPr>
            <p:spPr>
              <a:xfrm>
                <a:off x="3016025" y="3635525"/>
                <a:ext cx="1548150" cy="469650"/>
              </a:xfrm>
              <a:custGeom>
                <a:avLst/>
                <a:gdLst/>
                <a:ahLst/>
                <a:cxnLst/>
                <a:rect l="l" t="t" r="r" b="b"/>
                <a:pathLst>
                  <a:path w="61926" h="18786" extrusionOk="0">
                    <a:moveTo>
                      <a:pt x="0" y="1"/>
                    </a:moveTo>
                    <a:lnTo>
                      <a:pt x="0" y="7164"/>
                    </a:lnTo>
                    <a:lnTo>
                      <a:pt x="0" y="14646"/>
                    </a:lnTo>
                    <a:lnTo>
                      <a:pt x="0" y="18785"/>
                    </a:lnTo>
                    <a:lnTo>
                      <a:pt x="61926" y="18785"/>
                    </a:lnTo>
                    <a:lnTo>
                      <a:pt x="61926" y="17034"/>
                    </a:lnTo>
                    <a:lnTo>
                      <a:pt x="61926" y="9552"/>
                    </a:lnTo>
                    <a:lnTo>
                      <a:pt x="61926" y="1"/>
                    </a:ln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4505;p93">
                <a:extLst>
                  <a:ext uri="{FF2B5EF4-FFF2-40B4-BE49-F238E27FC236}">
                    <a16:creationId xmlns:a16="http://schemas.microsoft.com/office/drawing/2014/main" id="{6ABBD63D-912B-9C87-AEEC-A594DDDFC051}"/>
                  </a:ext>
                </a:extLst>
              </p:cNvPr>
              <p:cNvSpPr/>
              <p:nvPr/>
            </p:nvSpPr>
            <p:spPr>
              <a:xfrm>
                <a:off x="3016025" y="2696300"/>
                <a:ext cx="1548150" cy="469625"/>
              </a:xfrm>
              <a:custGeom>
                <a:avLst/>
                <a:gdLst/>
                <a:ahLst/>
                <a:cxnLst/>
                <a:rect l="l" t="t" r="r" b="b"/>
                <a:pathLst>
                  <a:path w="61926" h="18785" extrusionOk="0">
                    <a:moveTo>
                      <a:pt x="0" y="0"/>
                    </a:moveTo>
                    <a:lnTo>
                      <a:pt x="0" y="4458"/>
                    </a:lnTo>
                    <a:lnTo>
                      <a:pt x="0" y="18785"/>
                    </a:lnTo>
                    <a:lnTo>
                      <a:pt x="61926" y="18785"/>
                    </a:lnTo>
                    <a:lnTo>
                      <a:pt x="61926" y="6845"/>
                    </a:lnTo>
                    <a:lnTo>
                      <a:pt x="61926" y="0"/>
                    </a:lnTo>
                    <a:close/>
                  </a:path>
                </a:pathLst>
              </a:custGeom>
              <a:solidFill>
                <a:srgbClr val="F2B0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4506;p93">
                <a:extLst>
                  <a:ext uri="{FF2B5EF4-FFF2-40B4-BE49-F238E27FC236}">
                    <a16:creationId xmlns:a16="http://schemas.microsoft.com/office/drawing/2014/main" id="{5607F24C-2CF7-626D-F10F-FFF5CA22ED8C}"/>
                  </a:ext>
                </a:extLst>
              </p:cNvPr>
              <p:cNvSpPr/>
              <p:nvPr/>
            </p:nvSpPr>
            <p:spPr>
              <a:xfrm>
                <a:off x="4564150" y="3874325"/>
                <a:ext cx="1134275" cy="837750"/>
              </a:xfrm>
              <a:custGeom>
                <a:avLst/>
                <a:gdLst/>
                <a:ahLst/>
                <a:cxnLst/>
                <a:rect l="l" t="t" r="r" b="b"/>
                <a:pathLst>
                  <a:path w="45371" h="33510" extrusionOk="0">
                    <a:moveTo>
                      <a:pt x="1" y="0"/>
                    </a:moveTo>
                    <a:lnTo>
                      <a:pt x="1" y="7482"/>
                    </a:lnTo>
                    <a:lnTo>
                      <a:pt x="14010" y="7482"/>
                    </a:lnTo>
                    <a:lnTo>
                      <a:pt x="40038" y="33510"/>
                    </a:lnTo>
                    <a:lnTo>
                      <a:pt x="45371" y="28257"/>
                    </a:lnTo>
                    <a:lnTo>
                      <a:pt x="17114" y="0"/>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4507;p93">
                <a:extLst>
                  <a:ext uri="{FF2B5EF4-FFF2-40B4-BE49-F238E27FC236}">
                    <a16:creationId xmlns:a16="http://schemas.microsoft.com/office/drawing/2014/main" id="{D78F0E78-F597-B8D2-CB98-59CE3559A37A}"/>
                  </a:ext>
                </a:extLst>
              </p:cNvPr>
              <p:cNvSpPr/>
              <p:nvPr/>
            </p:nvSpPr>
            <p:spPr>
              <a:xfrm>
                <a:off x="1885750" y="3814625"/>
                <a:ext cx="1130300" cy="837775"/>
              </a:xfrm>
              <a:custGeom>
                <a:avLst/>
                <a:gdLst/>
                <a:ahLst/>
                <a:cxnLst/>
                <a:rect l="l" t="t" r="r" b="b"/>
                <a:pathLst>
                  <a:path w="45212" h="33511" extrusionOk="0">
                    <a:moveTo>
                      <a:pt x="28178" y="0"/>
                    </a:moveTo>
                    <a:lnTo>
                      <a:pt x="1" y="28257"/>
                    </a:lnTo>
                    <a:lnTo>
                      <a:pt x="5254" y="33510"/>
                    </a:lnTo>
                    <a:lnTo>
                      <a:pt x="31282" y="7482"/>
                    </a:lnTo>
                    <a:lnTo>
                      <a:pt x="45211" y="7482"/>
                    </a:lnTo>
                    <a:lnTo>
                      <a:pt x="45211" y="0"/>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4508;p93">
                <a:extLst>
                  <a:ext uri="{FF2B5EF4-FFF2-40B4-BE49-F238E27FC236}">
                    <a16:creationId xmlns:a16="http://schemas.microsoft.com/office/drawing/2014/main" id="{F0A778AA-8D70-5070-6B5D-AFF1274E8137}"/>
                  </a:ext>
                </a:extLst>
              </p:cNvPr>
              <p:cNvSpPr/>
              <p:nvPr/>
            </p:nvSpPr>
            <p:spPr>
              <a:xfrm>
                <a:off x="3016025" y="4107125"/>
                <a:ext cx="1548150" cy="467650"/>
              </a:xfrm>
              <a:custGeom>
                <a:avLst/>
                <a:gdLst/>
                <a:ahLst/>
                <a:cxnLst/>
                <a:rect l="l" t="t" r="r" b="b"/>
                <a:pathLst>
                  <a:path w="61926" h="18706" extrusionOk="0">
                    <a:moveTo>
                      <a:pt x="0" y="1"/>
                    </a:moveTo>
                    <a:lnTo>
                      <a:pt x="0" y="1831"/>
                    </a:lnTo>
                    <a:cubicBezTo>
                      <a:pt x="0" y="7801"/>
                      <a:pt x="1751" y="13691"/>
                      <a:pt x="5094" y="18706"/>
                    </a:cubicBezTo>
                    <a:lnTo>
                      <a:pt x="56911" y="18706"/>
                    </a:lnTo>
                    <a:cubicBezTo>
                      <a:pt x="60175" y="13691"/>
                      <a:pt x="61926" y="7801"/>
                      <a:pt x="61926" y="1831"/>
                    </a:cubicBezTo>
                    <a:lnTo>
                      <a:pt x="61926" y="1"/>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4509;p93">
                <a:extLst>
                  <a:ext uri="{FF2B5EF4-FFF2-40B4-BE49-F238E27FC236}">
                    <a16:creationId xmlns:a16="http://schemas.microsoft.com/office/drawing/2014/main" id="{B2CC5FFE-B8A8-47D2-9427-28FCB5F012BA}"/>
                  </a:ext>
                </a:extLst>
              </p:cNvPr>
              <p:cNvSpPr/>
              <p:nvPr/>
            </p:nvSpPr>
            <p:spPr>
              <a:xfrm>
                <a:off x="3016025" y="3165900"/>
                <a:ext cx="1548150" cy="469650"/>
              </a:xfrm>
              <a:custGeom>
                <a:avLst/>
                <a:gdLst/>
                <a:ahLst/>
                <a:cxnLst/>
                <a:rect l="l" t="t" r="r" b="b"/>
                <a:pathLst>
                  <a:path w="61926" h="18786" extrusionOk="0">
                    <a:moveTo>
                      <a:pt x="0" y="1"/>
                    </a:moveTo>
                    <a:lnTo>
                      <a:pt x="0" y="18786"/>
                    </a:lnTo>
                    <a:lnTo>
                      <a:pt x="61926" y="18786"/>
                    </a:lnTo>
                    <a:lnTo>
                      <a:pt x="61926" y="1"/>
                    </a:ln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4510;p93">
                <a:extLst>
                  <a:ext uri="{FF2B5EF4-FFF2-40B4-BE49-F238E27FC236}">
                    <a16:creationId xmlns:a16="http://schemas.microsoft.com/office/drawing/2014/main" id="{3C73F327-719A-4AF8-8C74-FB4431838167}"/>
                  </a:ext>
                </a:extLst>
              </p:cNvPr>
              <p:cNvSpPr/>
              <p:nvPr/>
            </p:nvSpPr>
            <p:spPr>
              <a:xfrm>
                <a:off x="3018000" y="2015750"/>
                <a:ext cx="1546175" cy="680575"/>
              </a:xfrm>
              <a:custGeom>
                <a:avLst/>
                <a:gdLst/>
                <a:ahLst/>
                <a:cxnLst/>
                <a:rect l="l" t="t" r="r" b="b"/>
                <a:pathLst>
                  <a:path w="61847" h="27223" extrusionOk="0">
                    <a:moveTo>
                      <a:pt x="30884" y="0"/>
                    </a:moveTo>
                    <a:cubicBezTo>
                      <a:pt x="30804" y="8119"/>
                      <a:pt x="24516" y="14885"/>
                      <a:pt x="16318" y="15362"/>
                    </a:cubicBezTo>
                    <a:cubicBezTo>
                      <a:pt x="15962" y="15387"/>
                      <a:pt x="15608" y="15399"/>
                      <a:pt x="15256" y="15399"/>
                    </a:cubicBezTo>
                    <a:cubicBezTo>
                      <a:pt x="7583" y="15399"/>
                      <a:pt x="990" y="9677"/>
                      <a:pt x="1" y="1990"/>
                    </a:cubicBezTo>
                    <a:lnTo>
                      <a:pt x="1" y="27222"/>
                    </a:lnTo>
                    <a:lnTo>
                      <a:pt x="61847" y="27222"/>
                    </a:lnTo>
                    <a:lnTo>
                      <a:pt x="61847" y="0"/>
                    </a:lnTo>
                    <a:cubicBezTo>
                      <a:pt x="61847" y="8517"/>
                      <a:pt x="54922" y="15522"/>
                      <a:pt x="46405" y="15522"/>
                    </a:cubicBezTo>
                    <a:cubicBezTo>
                      <a:pt x="37809" y="15522"/>
                      <a:pt x="30884" y="8517"/>
                      <a:pt x="30884"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4511;p93">
                <a:extLst>
                  <a:ext uri="{FF2B5EF4-FFF2-40B4-BE49-F238E27FC236}">
                    <a16:creationId xmlns:a16="http://schemas.microsoft.com/office/drawing/2014/main" id="{6D7668B6-837C-AE14-74FE-9E54AF06DAE5}"/>
                  </a:ext>
                </a:extLst>
              </p:cNvPr>
              <p:cNvSpPr/>
              <p:nvPr/>
            </p:nvSpPr>
            <p:spPr>
              <a:xfrm>
                <a:off x="536600" y="2495325"/>
                <a:ext cx="2479450" cy="1293450"/>
              </a:xfrm>
              <a:custGeom>
                <a:avLst/>
                <a:gdLst/>
                <a:ahLst/>
                <a:cxnLst/>
                <a:rect l="l" t="t" r="r" b="b"/>
                <a:pathLst>
                  <a:path w="99178" h="51738" extrusionOk="0">
                    <a:moveTo>
                      <a:pt x="25869" y="0"/>
                    </a:moveTo>
                    <a:cubicBezTo>
                      <a:pt x="11621" y="0"/>
                      <a:pt x="0" y="11541"/>
                      <a:pt x="0" y="25869"/>
                    </a:cubicBezTo>
                    <a:cubicBezTo>
                      <a:pt x="0" y="40116"/>
                      <a:pt x="11621" y="51737"/>
                      <a:pt x="25869" y="51737"/>
                    </a:cubicBezTo>
                    <a:lnTo>
                      <a:pt x="47440" y="51737"/>
                    </a:lnTo>
                    <a:cubicBezTo>
                      <a:pt x="54046" y="51737"/>
                      <a:pt x="60414" y="49190"/>
                      <a:pt x="65269" y="44653"/>
                    </a:cubicBezTo>
                    <a:lnTo>
                      <a:pt x="99177" y="12497"/>
                    </a:lnTo>
                    <a:lnTo>
                      <a:pt x="99177" y="0"/>
                    </a:lnTo>
                    <a:close/>
                  </a:path>
                </a:pathLst>
              </a:custGeom>
              <a:solidFill>
                <a:srgbClr val="35A8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4512;p93">
                <a:extLst>
                  <a:ext uri="{FF2B5EF4-FFF2-40B4-BE49-F238E27FC236}">
                    <a16:creationId xmlns:a16="http://schemas.microsoft.com/office/drawing/2014/main" id="{474B9975-C2EE-1DE5-EBE2-77291F5A1C93}"/>
                  </a:ext>
                </a:extLst>
              </p:cNvPr>
              <p:cNvSpPr/>
              <p:nvPr/>
            </p:nvSpPr>
            <p:spPr>
              <a:xfrm>
                <a:off x="4564150" y="2555000"/>
                <a:ext cx="2481450" cy="1295450"/>
              </a:xfrm>
              <a:custGeom>
                <a:avLst/>
                <a:gdLst/>
                <a:ahLst/>
                <a:cxnLst/>
                <a:rect l="l" t="t" r="r" b="b"/>
                <a:pathLst>
                  <a:path w="99258" h="51818" extrusionOk="0">
                    <a:moveTo>
                      <a:pt x="1" y="1"/>
                    </a:moveTo>
                    <a:lnTo>
                      <a:pt x="1" y="12418"/>
                    </a:lnTo>
                    <a:lnTo>
                      <a:pt x="33988" y="44734"/>
                    </a:lnTo>
                    <a:cubicBezTo>
                      <a:pt x="38764" y="49271"/>
                      <a:pt x="45212" y="51818"/>
                      <a:pt x="51818" y="51818"/>
                    </a:cubicBezTo>
                    <a:lnTo>
                      <a:pt x="73389" y="51818"/>
                    </a:lnTo>
                    <a:cubicBezTo>
                      <a:pt x="87716" y="51818"/>
                      <a:pt x="99257" y="40197"/>
                      <a:pt x="99257" y="25949"/>
                    </a:cubicBezTo>
                    <a:cubicBezTo>
                      <a:pt x="99257" y="11622"/>
                      <a:pt x="87716" y="1"/>
                      <a:pt x="73389" y="1"/>
                    </a:cubicBezTo>
                    <a:close/>
                  </a:path>
                </a:pathLst>
              </a:custGeom>
              <a:solidFill>
                <a:srgbClr val="35A8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4513;p93">
                <a:extLst>
                  <a:ext uri="{FF2B5EF4-FFF2-40B4-BE49-F238E27FC236}">
                    <a16:creationId xmlns:a16="http://schemas.microsoft.com/office/drawing/2014/main" id="{D1465A34-DED5-B1CF-F099-047D161F8B89}"/>
                  </a:ext>
                </a:extLst>
              </p:cNvPr>
              <p:cNvSpPr/>
              <p:nvPr/>
            </p:nvSpPr>
            <p:spPr>
              <a:xfrm>
                <a:off x="3788100" y="1629200"/>
                <a:ext cx="776075" cy="774600"/>
              </a:xfrm>
              <a:custGeom>
                <a:avLst/>
                <a:gdLst/>
                <a:ahLst/>
                <a:cxnLst/>
                <a:rect l="l" t="t" r="r" b="b"/>
                <a:pathLst>
                  <a:path w="31043" h="30984" extrusionOk="0">
                    <a:moveTo>
                      <a:pt x="15532" y="1"/>
                    </a:moveTo>
                    <a:cubicBezTo>
                      <a:pt x="14288" y="1"/>
                      <a:pt x="13054" y="140"/>
                      <a:pt x="11860" y="419"/>
                    </a:cubicBezTo>
                    <a:cubicBezTo>
                      <a:pt x="5015" y="2170"/>
                      <a:pt x="160" y="8219"/>
                      <a:pt x="0" y="15303"/>
                    </a:cubicBezTo>
                    <a:cubicBezTo>
                      <a:pt x="0" y="15383"/>
                      <a:pt x="0" y="15462"/>
                      <a:pt x="0" y="15542"/>
                    </a:cubicBezTo>
                    <a:cubicBezTo>
                      <a:pt x="0" y="24059"/>
                      <a:pt x="7005" y="30984"/>
                      <a:pt x="15522" y="30984"/>
                    </a:cubicBezTo>
                    <a:cubicBezTo>
                      <a:pt x="24118" y="30984"/>
                      <a:pt x="31043" y="24059"/>
                      <a:pt x="31043" y="15542"/>
                    </a:cubicBezTo>
                    <a:cubicBezTo>
                      <a:pt x="31043" y="15462"/>
                      <a:pt x="31043" y="15383"/>
                      <a:pt x="31043" y="15303"/>
                    </a:cubicBezTo>
                    <a:cubicBezTo>
                      <a:pt x="30963" y="8219"/>
                      <a:pt x="26108" y="2170"/>
                      <a:pt x="19263" y="419"/>
                    </a:cubicBezTo>
                    <a:cubicBezTo>
                      <a:pt x="18029" y="140"/>
                      <a:pt x="16775" y="1"/>
                      <a:pt x="15532" y="1"/>
                    </a:cubicBezTo>
                    <a:close/>
                  </a:path>
                </a:pathLst>
              </a:custGeom>
              <a:solidFill>
                <a:srgbClr val="ECEC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4514;p93">
                <a:extLst>
                  <a:ext uri="{FF2B5EF4-FFF2-40B4-BE49-F238E27FC236}">
                    <a16:creationId xmlns:a16="http://schemas.microsoft.com/office/drawing/2014/main" id="{962E4373-4701-8702-C50D-FA10D956DD0F}"/>
                  </a:ext>
                </a:extLst>
              </p:cNvPr>
              <p:cNvSpPr/>
              <p:nvPr/>
            </p:nvSpPr>
            <p:spPr>
              <a:xfrm>
                <a:off x="3014025" y="1627725"/>
                <a:ext cx="776100" cy="776075"/>
              </a:xfrm>
              <a:custGeom>
                <a:avLst/>
                <a:gdLst/>
                <a:ahLst/>
                <a:cxnLst/>
                <a:rect l="l" t="t" r="r" b="b"/>
                <a:pathLst>
                  <a:path w="31044" h="31043" extrusionOk="0">
                    <a:moveTo>
                      <a:pt x="15512" y="0"/>
                    </a:moveTo>
                    <a:cubicBezTo>
                      <a:pt x="14268" y="0"/>
                      <a:pt x="13015" y="159"/>
                      <a:pt x="11781" y="478"/>
                    </a:cubicBezTo>
                    <a:cubicBezTo>
                      <a:pt x="4856" y="2149"/>
                      <a:pt x="1" y="8358"/>
                      <a:pt x="1" y="15521"/>
                    </a:cubicBezTo>
                    <a:cubicBezTo>
                      <a:pt x="1" y="16158"/>
                      <a:pt x="1" y="16875"/>
                      <a:pt x="160" y="17511"/>
                    </a:cubicBezTo>
                    <a:cubicBezTo>
                      <a:pt x="1115" y="25232"/>
                      <a:pt x="7721" y="31043"/>
                      <a:pt x="15522" y="31043"/>
                    </a:cubicBezTo>
                    <a:cubicBezTo>
                      <a:pt x="24039" y="31043"/>
                      <a:pt x="30963" y="24118"/>
                      <a:pt x="31043" y="15601"/>
                    </a:cubicBezTo>
                    <a:cubicBezTo>
                      <a:pt x="31043" y="15521"/>
                      <a:pt x="31043" y="15442"/>
                      <a:pt x="31043" y="15362"/>
                    </a:cubicBezTo>
                    <a:cubicBezTo>
                      <a:pt x="30963" y="8278"/>
                      <a:pt x="26108" y="2149"/>
                      <a:pt x="19183" y="478"/>
                    </a:cubicBezTo>
                    <a:cubicBezTo>
                      <a:pt x="17989" y="159"/>
                      <a:pt x="16756" y="0"/>
                      <a:pt x="15512" y="0"/>
                    </a:cubicBezTo>
                    <a:close/>
                  </a:path>
                </a:pathLst>
              </a:custGeom>
              <a:solidFill>
                <a:srgbClr val="ECEC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4515;p93">
                <a:extLst>
                  <a:ext uri="{FF2B5EF4-FFF2-40B4-BE49-F238E27FC236}">
                    <a16:creationId xmlns:a16="http://schemas.microsoft.com/office/drawing/2014/main" id="{743D702D-5F25-CAB2-0794-FCE1C6A72B9A}"/>
                  </a:ext>
                </a:extLst>
              </p:cNvPr>
              <p:cNvSpPr/>
              <p:nvPr/>
            </p:nvSpPr>
            <p:spPr>
              <a:xfrm>
                <a:off x="4082600" y="758300"/>
                <a:ext cx="595950" cy="881375"/>
              </a:xfrm>
              <a:custGeom>
                <a:avLst/>
                <a:gdLst/>
                <a:ahLst/>
                <a:cxnLst/>
                <a:rect l="l" t="t" r="r" b="b"/>
                <a:pathLst>
                  <a:path w="23838" h="35255" extrusionOk="0">
                    <a:moveTo>
                      <a:pt x="18460" y="0"/>
                    </a:moveTo>
                    <a:cubicBezTo>
                      <a:pt x="17578" y="0"/>
                      <a:pt x="16659" y="350"/>
                      <a:pt x="15840" y="1188"/>
                    </a:cubicBezTo>
                    <a:lnTo>
                      <a:pt x="1" y="17027"/>
                    </a:lnTo>
                    <a:lnTo>
                      <a:pt x="1" y="34777"/>
                    </a:lnTo>
                    <a:cubicBezTo>
                      <a:pt x="1" y="34936"/>
                      <a:pt x="1" y="35096"/>
                      <a:pt x="1" y="35175"/>
                    </a:cubicBezTo>
                    <a:cubicBezTo>
                      <a:pt x="1234" y="34897"/>
                      <a:pt x="2488" y="34757"/>
                      <a:pt x="3732" y="34757"/>
                    </a:cubicBezTo>
                    <a:cubicBezTo>
                      <a:pt x="4975" y="34757"/>
                      <a:pt x="6209" y="34897"/>
                      <a:pt x="7403" y="35175"/>
                    </a:cubicBezTo>
                    <a:lnTo>
                      <a:pt x="7483" y="35255"/>
                    </a:lnTo>
                    <a:cubicBezTo>
                      <a:pt x="7483" y="35096"/>
                      <a:pt x="7483" y="34936"/>
                      <a:pt x="7483" y="34777"/>
                    </a:cubicBezTo>
                    <a:lnTo>
                      <a:pt x="7483" y="20132"/>
                    </a:lnTo>
                    <a:lnTo>
                      <a:pt x="21094" y="6441"/>
                    </a:lnTo>
                    <a:cubicBezTo>
                      <a:pt x="23838" y="3758"/>
                      <a:pt x="21349" y="0"/>
                      <a:pt x="18460"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516;p93">
                <a:extLst>
                  <a:ext uri="{FF2B5EF4-FFF2-40B4-BE49-F238E27FC236}">
                    <a16:creationId xmlns:a16="http://schemas.microsoft.com/office/drawing/2014/main" id="{E98A9194-3BBD-214C-0E52-9A250AAA956F}"/>
                  </a:ext>
                </a:extLst>
              </p:cNvPr>
              <p:cNvSpPr/>
              <p:nvPr/>
            </p:nvSpPr>
            <p:spPr>
              <a:xfrm>
                <a:off x="2930450" y="761125"/>
                <a:ext cx="563175" cy="878550"/>
              </a:xfrm>
              <a:custGeom>
                <a:avLst/>
                <a:gdLst/>
                <a:ahLst/>
                <a:cxnLst/>
                <a:rect l="l" t="t" r="r" b="b"/>
                <a:pathLst>
                  <a:path w="22527" h="35142" extrusionOk="0">
                    <a:moveTo>
                      <a:pt x="4060" y="0"/>
                    </a:moveTo>
                    <a:cubicBezTo>
                      <a:pt x="3105" y="0"/>
                      <a:pt x="2150" y="358"/>
                      <a:pt x="1433" y="1075"/>
                    </a:cubicBezTo>
                    <a:cubicBezTo>
                      <a:pt x="1" y="2507"/>
                      <a:pt x="1" y="4895"/>
                      <a:pt x="1433" y="6328"/>
                    </a:cubicBezTo>
                    <a:lnTo>
                      <a:pt x="15124" y="20019"/>
                    </a:lnTo>
                    <a:lnTo>
                      <a:pt x="15124" y="34664"/>
                    </a:lnTo>
                    <a:cubicBezTo>
                      <a:pt x="15044" y="34823"/>
                      <a:pt x="15044" y="34983"/>
                      <a:pt x="15124" y="35142"/>
                    </a:cubicBezTo>
                    <a:cubicBezTo>
                      <a:pt x="16318" y="34823"/>
                      <a:pt x="17551" y="34664"/>
                      <a:pt x="18795" y="34664"/>
                    </a:cubicBezTo>
                    <a:cubicBezTo>
                      <a:pt x="20039" y="34664"/>
                      <a:pt x="21292" y="34823"/>
                      <a:pt x="22526" y="35142"/>
                    </a:cubicBezTo>
                    <a:cubicBezTo>
                      <a:pt x="22526" y="34983"/>
                      <a:pt x="22526" y="34823"/>
                      <a:pt x="22526" y="34664"/>
                    </a:cubicBezTo>
                    <a:lnTo>
                      <a:pt x="22526" y="16914"/>
                    </a:lnTo>
                    <a:lnTo>
                      <a:pt x="6687" y="1075"/>
                    </a:lnTo>
                    <a:cubicBezTo>
                      <a:pt x="5970" y="358"/>
                      <a:pt x="5015" y="0"/>
                      <a:pt x="4060" y="0"/>
                    </a:cubicBezTo>
                    <a:close/>
                  </a:path>
                </a:pathLst>
              </a:custGeom>
              <a:solidFill>
                <a:srgbClr val="4F3B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cxnSp>
        <p:nvCxnSpPr>
          <p:cNvPr id="100" name="Google Shape;4525;p93">
            <a:extLst>
              <a:ext uri="{FF2B5EF4-FFF2-40B4-BE49-F238E27FC236}">
                <a16:creationId xmlns:a16="http://schemas.microsoft.com/office/drawing/2014/main" id="{AEB22519-23B8-1D13-43DF-8A566489F117}"/>
              </a:ext>
            </a:extLst>
          </p:cNvPr>
          <p:cNvCxnSpPr>
            <a:cxnSpLocks/>
          </p:cNvCxnSpPr>
          <p:nvPr/>
        </p:nvCxnSpPr>
        <p:spPr>
          <a:xfrm flipV="1">
            <a:off x="2084551" y="4660161"/>
            <a:ext cx="1954989" cy="450791"/>
          </a:xfrm>
          <a:prstGeom prst="curvedConnector3">
            <a:avLst>
              <a:gd name="adj1" fmla="val 50000"/>
            </a:avLst>
          </a:prstGeom>
          <a:noFill/>
          <a:ln w="28575" cap="flat" cmpd="sng">
            <a:solidFill>
              <a:schemeClr val="accent4"/>
            </a:solidFill>
            <a:prstDash val="dot"/>
            <a:round/>
            <a:headEnd type="none" w="med" len="med"/>
            <a:tailEnd type="none" w="med" len="med"/>
          </a:ln>
        </p:spPr>
      </p:cxnSp>
      <p:cxnSp>
        <p:nvCxnSpPr>
          <p:cNvPr id="101" name="Google Shape;4526;p93">
            <a:extLst>
              <a:ext uri="{FF2B5EF4-FFF2-40B4-BE49-F238E27FC236}">
                <a16:creationId xmlns:a16="http://schemas.microsoft.com/office/drawing/2014/main" id="{33AAF8AC-7B6F-33E3-E769-7C8052225C13}"/>
              </a:ext>
            </a:extLst>
          </p:cNvPr>
          <p:cNvCxnSpPr>
            <a:cxnSpLocks/>
          </p:cNvCxnSpPr>
          <p:nvPr/>
        </p:nvCxnSpPr>
        <p:spPr>
          <a:xfrm>
            <a:off x="5461023" y="4790770"/>
            <a:ext cx="1825130" cy="320182"/>
          </a:xfrm>
          <a:prstGeom prst="curvedConnector3">
            <a:avLst>
              <a:gd name="adj1" fmla="val 50000"/>
            </a:avLst>
          </a:prstGeom>
          <a:noFill/>
          <a:ln w="28575" cap="flat" cmpd="sng">
            <a:solidFill>
              <a:schemeClr val="accent4"/>
            </a:solidFill>
            <a:prstDash val="dot"/>
            <a:round/>
            <a:headEnd type="none" w="med" len="med"/>
            <a:tailEnd type="none" w="med" len="med"/>
          </a:ln>
        </p:spPr>
      </p:cxnSp>
      <p:cxnSp>
        <p:nvCxnSpPr>
          <p:cNvPr id="102" name="Google Shape;4527;p93">
            <a:extLst>
              <a:ext uri="{FF2B5EF4-FFF2-40B4-BE49-F238E27FC236}">
                <a16:creationId xmlns:a16="http://schemas.microsoft.com/office/drawing/2014/main" id="{280715AC-2683-3D50-9DD5-C983A1B9EA09}"/>
              </a:ext>
            </a:extLst>
          </p:cNvPr>
          <p:cNvCxnSpPr>
            <a:cxnSpLocks/>
          </p:cNvCxnSpPr>
          <p:nvPr/>
        </p:nvCxnSpPr>
        <p:spPr>
          <a:xfrm flipV="1">
            <a:off x="8255590" y="4632182"/>
            <a:ext cx="2340578" cy="365869"/>
          </a:xfrm>
          <a:prstGeom prst="curvedConnector3">
            <a:avLst>
              <a:gd name="adj1" fmla="val 50000"/>
            </a:avLst>
          </a:prstGeom>
          <a:noFill/>
          <a:ln w="28575" cap="flat" cmpd="sng">
            <a:solidFill>
              <a:schemeClr val="accent4"/>
            </a:solidFill>
            <a:prstDash val="dot"/>
            <a:round/>
            <a:headEnd type="none" w="med" len="med"/>
            <a:tailEnd type="none" w="med" len="med"/>
          </a:ln>
        </p:spPr>
      </p:cxnSp>
      <p:sp>
        <p:nvSpPr>
          <p:cNvPr id="117" name="TextBox 116">
            <a:extLst>
              <a:ext uri="{FF2B5EF4-FFF2-40B4-BE49-F238E27FC236}">
                <a16:creationId xmlns:a16="http://schemas.microsoft.com/office/drawing/2014/main" id="{8E9CF60A-2CA4-80A0-5619-2A3C98ABD036}"/>
              </a:ext>
            </a:extLst>
          </p:cNvPr>
          <p:cNvSpPr txBox="1"/>
          <p:nvPr/>
        </p:nvSpPr>
        <p:spPr>
          <a:xfrm>
            <a:off x="1059420" y="6104713"/>
            <a:ext cx="1078784" cy="461665"/>
          </a:xfrm>
          <a:prstGeom prst="rect">
            <a:avLst/>
          </a:prstGeom>
          <a:noFill/>
        </p:spPr>
        <p:txBody>
          <a:bodyPr wrap="square">
            <a:spAutoFit/>
          </a:bodyPr>
          <a:lstStyle/>
          <a:p>
            <a:pPr algn="ctr"/>
            <a:r>
              <a:rPr lang="en" sz="2400" b="1" dirty="0">
                <a:ea typeface="Bitter"/>
                <a:cs typeface="Bitter"/>
                <a:sym typeface="Bitter"/>
              </a:rPr>
              <a:t>STEP 1</a:t>
            </a:r>
            <a:endParaRPr lang="en-US" sz="2400" b="1" dirty="0"/>
          </a:p>
        </p:txBody>
      </p:sp>
      <p:sp>
        <p:nvSpPr>
          <p:cNvPr id="119" name="TextBox 118">
            <a:extLst>
              <a:ext uri="{FF2B5EF4-FFF2-40B4-BE49-F238E27FC236}">
                <a16:creationId xmlns:a16="http://schemas.microsoft.com/office/drawing/2014/main" id="{BD45C2FA-4C19-EC9E-78CF-37DC2E8FA850}"/>
              </a:ext>
            </a:extLst>
          </p:cNvPr>
          <p:cNvSpPr txBox="1"/>
          <p:nvPr/>
        </p:nvSpPr>
        <p:spPr>
          <a:xfrm>
            <a:off x="4390133" y="6104714"/>
            <a:ext cx="1120668" cy="461665"/>
          </a:xfrm>
          <a:prstGeom prst="rect">
            <a:avLst/>
          </a:prstGeom>
          <a:noFill/>
        </p:spPr>
        <p:txBody>
          <a:bodyPr wrap="square">
            <a:spAutoFit/>
          </a:bodyPr>
          <a:lstStyle/>
          <a:p>
            <a:pPr algn="ctr"/>
            <a:r>
              <a:rPr lang="en" sz="2400" b="1" dirty="0">
                <a:ea typeface="Bitter"/>
                <a:cs typeface="Bitter"/>
                <a:sym typeface="Bitter"/>
              </a:rPr>
              <a:t>STEP 2</a:t>
            </a:r>
            <a:endParaRPr lang="en-US" sz="2400" b="1" dirty="0"/>
          </a:p>
        </p:txBody>
      </p:sp>
      <p:sp>
        <p:nvSpPr>
          <p:cNvPr id="121" name="TextBox 120">
            <a:extLst>
              <a:ext uri="{FF2B5EF4-FFF2-40B4-BE49-F238E27FC236}">
                <a16:creationId xmlns:a16="http://schemas.microsoft.com/office/drawing/2014/main" id="{098D48E4-00EC-16C5-BCD1-571CA4DD51E2}"/>
              </a:ext>
            </a:extLst>
          </p:cNvPr>
          <p:cNvSpPr txBox="1"/>
          <p:nvPr/>
        </p:nvSpPr>
        <p:spPr>
          <a:xfrm>
            <a:off x="7214860" y="6104712"/>
            <a:ext cx="1120668" cy="461665"/>
          </a:xfrm>
          <a:prstGeom prst="rect">
            <a:avLst/>
          </a:prstGeom>
          <a:noFill/>
        </p:spPr>
        <p:txBody>
          <a:bodyPr wrap="square">
            <a:spAutoFit/>
          </a:bodyPr>
          <a:lstStyle/>
          <a:p>
            <a:pPr algn="ctr"/>
            <a:r>
              <a:rPr lang="en" sz="2400" b="1" dirty="0">
                <a:ea typeface="Bitter"/>
                <a:cs typeface="Bitter"/>
                <a:sym typeface="Bitter"/>
              </a:rPr>
              <a:t>STEP 3</a:t>
            </a:r>
            <a:endParaRPr lang="en-US" sz="2400" b="1" dirty="0"/>
          </a:p>
        </p:txBody>
      </p:sp>
      <p:sp>
        <p:nvSpPr>
          <p:cNvPr id="123" name="TextBox 122">
            <a:extLst>
              <a:ext uri="{FF2B5EF4-FFF2-40B4-BE49-F238E27FC236}">
                <a16:creationId xmlns:a16="http://schemas.microsoft.com/office/drawing/2014/main" id="{A3017BC6-D1EA-4F9A-92F5-1BC64F90A147}"/>
              </a:ext>
            </a:extLst>
          </p:cNvPr>
          <p:cNvSpPr txBox="1"/>
          <p:nvPr/>
        </p:nvSpPr>
        <p:spPr>
          <a:xfrm>
            <a:off x="10421206" y="6104712"/>
            <a:ext cx="1120668" cy="461665"/>
          </a:xfrm>
          <a:prstGeom prst="rect">
            <a:avLst/>
          </a:prstGeom>
          <a:noFill/>
        </p:spPr>
        <p:txBody>
          <a:bodyPr wrap="square">
            <a:spAutoFit/>
          </a:bodyPr>
          <a:lstStyle/>
          <a:p>
            <a:pPr algn="ctr"/>
            <a:r>
              <a:rPr lang="en" sz="2400" b="1" dirty="0">
                <a:ea typeface="Bitter"/>
                <a:cs typeface="Bitter"/>
                <a:sym typeface="Bitter"/>
              </a:rPr>
              <a:t>STEP 4</a:t>
            </a:r>
            <a:endParaRPr lang="en-US" sz="2400" b="1" dirty="0"/>
          </a:p>
        </p:txBody>
      </p:sp>
    </p:spTree>
    <p:extLst>
      <p:ext uri="{BB962C8B-B14F-4D97-AF65-F5344CB8AC3E}">
        <p14:creationId xmlns:p14="http://schemas.microsoft.com/office/powerpoint/2010/main" val="428697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44A8FF-915C-8534-278C-810CF42A7E18}"/>
              </a:ext>
            </a:extLst>
          </p:cNvPr>
          <p:cNvSpPr txBox="1">
            <a:spLocks/>
          </p:cNvSpPr>
          <p:nvPr/>
        </p:nvSpPr>
        <p:spPr>
          <a:xfrm>
            <a:off x="838200" y="323561"/>
            <a:ext cx="10515600" cy="132556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rgbClr val="00B050"/>
              </a:solidFill>
              <a:latin typeface="+mn-lt"/>
              <a:cs typeface="Times New Roman" panose="02020603050405020304" pitchFamily="18" charset="0"/>
            </a:endParaRPr>
          </a:p>
          <a:p>
            <a:pPr algn="ctr"/>
            <a:r>
              <a:rPr lang="en-US" sz="10000" b="1" dirty="0">
                <a:solidFill>
                  <a:srgbClr val="00B050"/>
                </a:solidFill>
                <a:latin typeface="+mn-lt"/>
                <a:cs typeface="Times New Roman" panose="02020603050405020304" pitchFamily="18" charset="0"/>
              </a:rPr>
              <a:t>Bees in ecosystem services:</a:t>
            </a:r>
          </a:p>
          <a:p>
            <a:pPr algn="ctr"/>
            <a:r>
              <a:rPr lang="en-US" sz="10000" b="1" dirty="0">
                <a:solidFill>
                  <a:srgbClr val="00B050"/>
                </a:solidFill>
                <a:latin typeface="+mn-lt"/>
                <a:cs typeface="Times New Roman" panose="02020603050405020304" pitchFamily="18" charset="0"/>
              </a:rPr>
              <a:t>Supporting services</a:t>
            </a:r>
          </a:p>
          <a:p>
            <a:pPr algn="ctr"/>
            <a:r>
              <a:rPr lang="en-US" sz="4000" b="1" dirty="0">
                <a:solidFill>
                  <a:srgbClr val="00B050"/>
                </a:solidFill>
                <a:latin typeface="+mn-lt"/>
                <a:cs typeface="Times New Roman" panose="02020603050405020304" pitchFamily="18" charset="0"/>
              </a:rPr>
              <a:t> </a:t>
            </a:r>
            <a:endParaRPr lang="en-US" sz="4000" dirty="0"/>
          </a:p>
        </p:txBody>
      </p:sp>
      <p:sp>
        <p:nvSpPr>
          <p:cNvPr id="6" name="TextBox 5">
            <a:extLst>
              <a:ext uri="{FF2B5EF4-FFF2-40B4-BE49-F238E27FC236}">
                <a16:creationId xmlns:a16="http://schemas.microsoft.com/office/drawing/2014/main" id="{5D357225-9C8E-270C-8AA0-3D8D99CFF236}"/>
              </a:ext>
            </a:extLst>
          </p:cNvPr>
          <p:cNvSpPr txBox="1"/>
          <p:nvPr/>
        </p:nvSpPr>
        <p:spPr>
          <a:xfrm>
            <a:off x="838200" y="1430032"/>
            <a:ext cx="5108867" cy="5170646"/>
          </a:xfrm>
          <a:prstGeom prst="rect">
            <a:avLst/>
          </a:prstGeom>
          <a:noFill/>
        </p:spPr>
        <p:txBody>
          <a:bodyPr wrap="square">
            <a:spAutoFit/>
          </a:bodyPr>
          <a:lstStyle/>
          <a:p>
            <a:pPr algn="just"/>
            <a:r>
              <a:rPr lang="en-US" sz="3000" dirty="0"/>
              <a:t>Bees contribute to the reproduction of flowering plants, the production of fruits, nuts, and seeds (Klein et al. 2007), and the maintenance of plant diversity and the productivity of ecosystems (Hoehn et al. 2008). These activities help to support carbon sequestration, soil health, and water regulation.</a:t>
            </a:r>
          </a:p>
        </p:txBody>
      </p:sp>
      <p:pic>
        <p:nvPicPr>
          <p:cNvPr id="8" name="Picture 7">
            <a:extLst>
              <a:ext uri="{FF2B5EF4-FFF2-40B4-BE49-F238E27FC236}">
                <a16:creationId xmlns:a16="http://schemas.microsoft.com/office/drawing/2014/main" id="{C2ACC3A5-9EC0-127C-C6A8-8C27C2AA4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511" y="1649124"/>
            <a:ext cx="1842653" cy="4705639"/>
          </a:xfrm>
          <a:prstGeom prst="rect">
            <a:avLst/>
          </a:prstGeom>
        </p:spPr>
      </p:pic>
      <p:pic>
        <p:nvPicPr>
          <p:cNvPr id="10" name="Picture 9">
            <a:extLst>
              <a:ext uri="{FF2B5EF4-FFF2-40B4-BE49-F238E27FC236}">
                <a16:creationId xmlns:a16="http://schemas.microsoft.com/office/drawing/2014/main" id="{06236084-79E7-C869-BF07-D0D01B1B0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2590" y="1649124"/>
            <a:ext cx="1842654" cy="4705639"/>
          </a:xfrm>
          <a:prstGeom prst="rect">
            <a:avLst/>
          </a:prstGeom>
        </p:spPr>
      </p:pic>
      <p:pic>
        <p:nvPicPr>
          <p:cNvPr id="12" name="Picture 11">
            <a:extLst>
              <a:ext uri="{FF2B5EF4-FFF2-40B4-BE49-F238E27FC236}">
                <a16:creationId xmlns:a16="http://schemas.microsoft.com/office/drawing/2014/main" id="{D012713C-2D09-2A38-F0E7-126A2A403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6006" y="3292861"/>
            <a:ext cx="1571741" cy="1444988"/>
          </a:xfrm>
          <a:prstGeom prst="rect">
            <a:avLst/>
          </a:prstGeom>
        </p:spPr>
      </p:pic>
      <p:sp>
        <p:nvSpPr>
          <p:cNvPr id="14" name="TextBox 13">
            <a:extLst>
              <a:ext uri="{FF2B5EF4-FFF2-40B4-BE49-F238E27FC236}">
                <a16:creationId xmlns:a16="http://schemas.microsoft.com/office/drawing/2014/main" id="{F830FFFB-6674-4327-19B5-A3D7C6C45297}"/>
              </a:ext>
            </a:extLst>
          </p:cNvPr>
          <p:cNvSpPr txBox="1"/>
          <p:nvPr/>
        </p:nvSpPr>
        <p:spPr>
          <a:xfrm>
            <a:off x="7349837" y="6416012"/>
            <a:ext cx="3915267" cy="338554"/>
          </a:xfrm>
          <a:prstGeom prst="rect">
            <a:avLst/>
          </a:prstGeom>
          <a:noFill/>
        </p:spPr>
        <p:txBody>
          <a:bodyPr wrap="square">
            <a:spAutoFit/>
          </a:bodyPr>
          <a:lstStyle/>
          <a:p>
            <a:pPr algn="ctr"/>
            <a:r>
              <a:rPr lang="en-US" sz="1600" i="1" dirty="0"/>
              <a:t>https://www.pollinator.org/poster-2020</a:t>
            </a:r>
          </a:p>
        </p:txBody>
      </p:sp>
    </p:spTree>
    <p:extLst>
      <p:ext uri="{BB962C8B-B14F-4D97-AF65-F5344CB8AC3E}">
        <p14:creationId xmlns:p14="http://schemas.microsoft.com/office/powerpoint/2010/main" val="397754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A0177A-8A55-3D7D-1FFF-1429ABCD5AD8}"/>
              </a:ext>
            </a:extLst>
          </p:cNvPr>
          <p:cNvSpPr txBox="1">
            <a:spLocks/>
          </p:cNvSpPr>
          <p:nvPr/>
        </p:nvSpPr>
        <p:spPr>
          <a:xfrm>
            <a:off x="838200" y="323561"/>
            <a:ext cx="10515600" cy="132556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rgbClr val="00B050"/>
              </a:solidFill>
              <a:latin typeface="+mn-lt"/>
              <a:cs typeface="Times New Roman" panose="02020603050405020304" pitchFamily="18" charset="0"/>
            </a:endParaRPr>
          </a:p>
          <a:p>
            <a:pPr algn="ctr"/>
            <a:r>
              <a:rPr lang="en-US" sz="10000" b="1" dirty="0">
                <a:solidFill>
                  <a:srgbClr val="00B050"/>
                </a:solidFill>
                <a:latin typeface="+mn-lt"/>
                <a:cs typeface="Times New Roman" panose="02020603050405020304" pitchFamily="18" charset="0"/>
              </a:rPr>
              <a:t>Bees in ecosystem services:</a:t>
            </a:r>
          </a:p>
          <a:p>
            <a:pPr algn="ctr"/>
            <a:r>
              <a:rPr lang="en-US" sz="10000" b="1" dirty="0">
                <a:solidFill>
                  <a:srgbClr val="00B050"/>
                </a:solidFill>
                <a:latin typeface="+mn-lt"/>
                <a:cs typeface="Times New Roman" panose="02020603050405020304" pitchFamily="18" charset="0"/>
              </a:rPr>
              <a:t>Cultural services</a:t>
            </a:r>
          </a:p>
          <a:p>
            <a:pPr algn="ctr"/>
            <a:r>
              <a:rPr lang="en-US" sz="4000" b="1" dirty="0">
                <a:solidFill>
                  <a:srgbClr val="00B050"/>
                </a:solidFill>
                <a:latin typeface="+mn-lt"/>
                <a:cs typeface="Times New Roman" panose="02020603050405020304" pitchFamily="18" charset="0"/>
              </a:rPr>
              <a:t> </a:t>
            </a:r>
            <a:endParaRPr lang="en-US" sz="4000" dirty="0"/>
          </a:p>
        </p:txBody>
      </p:sp>
      <p:sp>
        <p:nvSpPr>
          <p:cNvPr id="7" name="TextBox 6">
            <a:extLst>
              <a:ext uri="{FF2B5EF4-FFF2-40B4-BE49-F238E27FC236}">
                <a16:creationId xmlns:a16="http://schemas.microsoft.com/office/drawing/2014/main" id="{3EC56B1A-F5A1-FE4E-DAA2-2A89277C5CAD}"/>
              </a:ext>
            </a:extLst>
          </p:cNvPr>
          <p:cNvSpPr txBox="1"/>
          <p:nvPr/>
        </p:nvSpPr>
        <p:spPr>
          <a:xfrm>
            <a:off x="838200" y="1484945"/>
            <a:ext cx="10515600" cy="1938992"/>
          </a:xfrm>
          <a:prstGeom prst="rect">
            <a:avLst/>
          </a:prstGeom>
          <a:noFill/>
        </p:spPr>
        <p:txBody>
          <a:bodyPr wrap="square">
            <a:spAutoFit/>
          </a:bodyPr>
          <a:lstStyle/>
          <a:p>
            <a:pPr algn="just"/>
            <a:r>
              <a:rPr lang="en-US" sz="3000" dirty="0">
                <a:effectLst/>
                <a:ea typeface="DengXian" panose="02010600030101010101" pitchFamily="2" charset="-122"/>
                <a:cs typeface="Times New Roman" panose="02020603050405020304" pitchFamily="18" charset="0"/>
              </a:rPr>
              <a:t>Bees play a crucial role in providing cultural ecosystem services, which refers to the non-material benefits that people obtain from nature, such as spiritual enrichment, aesthetic appreciation, and recreational opportunities.</a:t>
            </a:r>
            <a:endParaRPr lang="en-US" sz="3000" dirty="0">
              <a:cs typeface="Times New Roman" panose="02020603050405020304" pitchFamily="18" charset="0"/>
            </a:endParaRPr>
          </a:p>
        </p:txBody>
      </p:sp>
      <p:pic>
        <p:nvPicPr>
          <p:cNvPr id="9" name="Picture 8">
            <a:extLst>
              <a:ext uri="{FF2B5EF4-FFF2-40B4-BE49-F238E27FC236}">
                <a16:creationId xmlns:a16="http://schemas.microsoft.com/office/drawing/2014/main" id="{01C70303-46FE-9D90-8753-9C467D1E7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015" y="3587793"/>
            <a:ext cx="3850408" cy="2310245"/>
          </a:xfrm>
          <a:prstGeom prst="rect">
            <a:avLst/>
          </a:prstGeom>
        </p:spPr>
      </p:pic>
      <p:pic>
        <p:nvPicPr>
          <p:cNvPr id="11" name="Picture 10">
            <a:extLst>
              <a:ext uri="{FF2B5EF4-FFF2-40B4-BE49-F238E27FC236}">
                <a16:creationId xmlns:a16="http://schemas.microsoft.com/office/drawing/2014/main" id="{5ADA6F2D-134E-EA2A-C5BC-611C516AE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5579" y="3587792"/>
            <a:ext cx="3850408" cy="2310245"/>
          </a:xfrm>
          <a:prstGeom prst="rect">
            <a:avLst/>
          </a:prstGeom>
        </p:spPr>
      </p:pic>
      <p:sp>
        <p:nvSpPr>
          <p:cNvPr id="13" name="TextBox 12">
            <a:extLst>
              <a:ext uri="{FF2B5EF4-FFF2-40B4-BE49-F238E27FC236}">
                <a16:creationId xmlns:a16="http://schemas.microsoft.com/office/drawing/2014/main" id="{18BAB782-3DBC-190D-1554-7ACD48CC5373}"/>
              </a:ext>
            </a:extLst>
          </p:cNvPr>
          <p:cNvSpPr txBox="1"/>
          <p:nvPr/>
        </p:nvSpPr>
        <p:spPr>
          <a:xfrm>
            <a:off x="670336" y="6061892"/>
            <a:ext cx="4661765" cy="584775"/>
          </a:xfrm>
          <a:prstGeom prst="rect">
            <a:avLst/>
          </a:prstGeom>
          <a:noFill/>
        </p:spPr>
        <p:txBody>
          <a:bodyPr wrap="square">
            <a:spAutoFit/>
          </a:bodyPr>
          <a:lstStyle/>
          <a:p>
            <a:pPr algn="ctr"/>
            <a:r>
              <a:rPr lang="en-US" sz="1600" i="1" dirty="0"/>
              <a:t>https://www.savethebee.org/4-important-best-practices-for-any-beekeeper/</a:t>
            </a:r>
          </a:p>
        </p:txBody>
      </p:sp>
      <p:sp>
        <p:nvSpPr>
          <p:cNvPr id="15" name="TextBox 14">
            <a:extLst>
              <a:ext uri="{FF2B5EF4-FFF2-40B4-BE49-F238E27FC236}">
                <a16:creationId xmlns:a16="http://schemas.microsoft.com/office/drawing/2014/main" id="{56F048DE-492F-E611-25A5-C6AEA095E690}"/>
              </a:ext>
            </a:extLst>
          </p:cNvPr>
          <p:cNvSpPr txBox="1"/>
          <p:nvPr/>
        </p:nvSpPr>
        <p:spPr>
          <a:xfrm>
            <a:off x="7060081" y="6061892"/>
            <a:ext cx="4261403" cy="584775"/>
          </a:xfrm>
          <a:prstGeom prst="rect">
            <a:avLst/>
          </a:prstGeom>
          <a:noFill/>
        </p:spPr>
        <p:txBody>
          <a:bodyPr wrap="square">
            <a:spAutoFit/>
          </a:bodyPr>
          <a:lstStyle/>
          <a:p>
            <a:pPr algn="ctr"/>
            <a:r>
              <a:rPr lang="en-US" sz="1600" i="1" dirty="0"/>
              <a:t>https://ecobnb.com/blog/2019/06/honey-bee-holidays-slovenia/</a:t>
            </a:r>
          </a:p>
        </p:txBody>
      </p:sp>
    </p:spTree>
    <p:extLst>
      <p:ext uri="{BB962C8B-B14F-4D97-AF65-F5344CB8AC3E}">
        <p14:creationId xmlns:p14="http://schemas.microsoft.com/office/powerpoint/2010/main" val="3897251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46936B-B578-D88D-5D65-FFE8D01E584D}"/>
              </a:ext>
            </a:extLst>
          </p:cNvPr>
          <p:cNvSpPr>
            <a:spLocks noGrp="1"/>
          </p:cNvSpPr>
          <p:nvPr>
            <p:ph type="title"/>
          </p:nvPr>
        </p:nvSpPr>
        <p:spPr>
          <a:xfrm>
            <a:off x="838200" y="365125"/>
            <a:ext cx="10515600" cy="1325563"/>
          </a:xfrm>
        </p:spPr>
        <p:txBody>
          <a:bodyPr>
            <a:normAutofit/>
          </a:bodyPr>
          <a:lstStyle/>
          <a:p>
            <a:pPr algn="ctr"/>
            <a:r>
              <a:rPr lang="en-US" sz="4000" b="1" dirty="0">
                <a:solidFill>
                  <a:srgbClr val="00B050"/>
                </a:solidFill>
                <a:latin typeface="+mn-lt"/>
                <a:cs typeface="Times New Roman" panose="02020603050405020304" pitchFamily="18" charset="0"/>
              </a:rPr>
              <a:t>Threats to bee populations</a:t>
            </a:r>
          </a:p>
        </p:txBody>
      </p:sp>
      <p:sp>
        <p:nvSpPr>
          <p:cNvPr id="6" name="TextBox 5">
            <a:extLst>
              <a:ext uri="{FF2B5EF4-FFF2-40B4-BE49-F238E27FC236}">
                <a16:creationId xmlns:a16="http://schemas.microsoft.com/office/drawing/2014/main" id="{940414A0-173D-1FFA-65F3-3F5B62F5E37B}"/>
              </a:ext>
            </a:extLst>
          </p:cNvPr>
          <p:cNvSpPr txBox="1"/>
          <p:nvPr/>
        </p:nvSpPr>
        <p:spPr>
          <a:xfrm>
            <a:off x="838199" y="1457236"/>
            <a:ext cx="10515599" cy="1938992"/>
          </a:xfrm>
          <a:prstGeom prst="rect">
            <a:avLst/>
          </a:prstGeom>
          <a:noFill/>
        </p:spPr>
        <p:txBody>
          <a:bodyPr wrap="square">
            <a:spAutoFit/>
          </a:bodyPr>
          <a:lstStyle/>
          <a:p>
            <a:pPr algn="just"/>
            <a:r>
              <a:rPr lang="en-US" sz="3000" dirty="0">
                <a:effectLst/>
                <a:ea typeface="DengXian" panose="02010600030101010101" pitchFamily="2" charset="-122"/>
                <a:cs typeface="Times New Roman" panose="02020603050405020304" pitchFamily="18" charset="0"/>
              </a:rPr>
              <a:t>Global bee populations have been declining over recent decades due to factors such as habitat loss, intensive farming practices, changes in weather patterns, and excessive use of agrochemicals like pesticides (FAO  2019).</a:t>
            </a:r>
            <a:endParaRPr lang="en-US" sz="3000" dirty="0">
              <a:cs typeface="Times New Roman" panose="02020603050405020304" pitchFamily="18" charset="0"/>
            </a:endParaRPr>
          </a:p>
        </p:txBody>
      </p:sp>
      <p:pic>
        <p:nvPicPr>
          <p:cNvPr id="7" name="Picture 6">
            <a:extLst>
              <a:ext uri="{FF2B5EF4-FFF2-40B4-BE49-F238E27FC236}">
                <a16:creationId xmlns:a16="http://schemas.microsoft.com/office/drawing/2014/main" id="{40E59B32-0427-DB7A-3A73-A465779AEDEF}"/>
              </a:ext>
            </a:extLst>
          </p:cNvPr>
          <p:cNvPicPr>
            <a:picLocks noChangeAspect="1"/>
          </p:cNvPicPr>
          <p:nvPr/>
        </p:nvPicPr>
        <p:blipFill>
          <a:blip r:embed="rId2"/>
          <a:stretch>
            <a:fillRect/>
          </a:stretch>
        </p:blipFill>
        <p:spPr>
          <a:xfrm>
            <a:off x="1127700" y="3840392"/>
            <a:ext cx="1757724" cy="1295891"/>
          </a:xfrm>
          <a:prstGeom prst="rect">
            <a:avLst/>
          </a:prstGeom>
        </p:spPr>
      </p:pic>
      <p:pic>
        <p:nvPicPr>
          <p:cNvPr id="8" name="Picture 7">
            <a:extLst>
              <a:ext uri="{FF2B5EF4-FFF2-40B4-BE49-F238E27FC236}">
                <a16:creationId xmlns:a16="http://schemas.microsoft.com/office/drawing/2014/main" id="{03031FC0-1295-6D80-4A64-6FB1EDBC33FD}"/>
              </a:ext>
            </a:extLst>
          </p:cNvPr>
          <p:cNvPicPr>
            <a:picLocks noChangeAspect="1"/>
          </p:cNvPicPr>
          <p:nvPr/>
        </p:nvPicPr>
        <p:blipFill>
          <a:blip r:embed="rId3"/>
          <a:stretch>
            <a:fillRect/>
          </a:stretch>
        </p:blipFill>
        <p:spPr>
          <a:xfrm>
            <a:off x="5217135" y="3840392"/>
            <a:ext cx="1757725" cy="1295891"/>
          </a:xfrm>
          <a:prstGeom prst="rect">
            <a:avLst/>
          </a:prstGeom>
        </p:spPr>
      </p:pic>
      <p:pic>
        <p:nvPicPr>
          <p:cNvPr id="9" name="Picture 8">
            <a:extLst>
              <a:ext uri="{FF2B5EF4-FFF2-40B4-BE49-F238E27FC236}">
                <a16:creationId xmlns:a16="http://schemas.microsoft.com/office/drawing/2014/main" id="{54C1BE73-3F6B-49B1-0B02-CFA4628CF681}"/>
              </a:ext>
            </a:extLst>
          </p:cNvPr>
          <p:cNvPicPr>
            <a:picLocks noChangeAspect="1"/>
          </p:cNvPicPr>
          <p:nvPr/>
        </p:nvPicPr>
        <p:blipFill>
          <a:blip r:embed="rId4"/>
          <a:stretch>
            <a:fillRect/>
          </a:stretch>
        </p:blipFill>
        <p:spPr>
          <a:xfrm>
            <a:off x="9306575" y="3840393"/>
            <a:ext cx="1757725" cy="1295891"/>
          </a:xfrm>
          <a:prstGeom prst="rect">
            <a:avLst/>
          </a:prstGeom>
        </p:spPr>
      </p:pic>
      <p:sp>
        <p:nvSpPr>
          <p:cNvPr id="11" name="TextBox 10">
            <a:extLst>
              <a:ext uri="{FF2B5EF4-FFF2-40B4-BE49-F238E27FC236}">
                <a16:creationId xmlns:a16="http://schemas.microsoft.com/office/drawing/2014/main" id="{9BDE56C6-6013-7410-8337-A58890F2399D}"/>
              </a:ext>
            </a:extLst>
          </p:cNvPr>
          <p:cNvSpPr txBox="1"/>
          <p:nvPr/>
        </p:nvSpPr>
        <p:spPr>
          <a:xfrm>
            <a:off x="1127696" y="5136283"/>
            <a:ext cx="1757724" cy="830997"/>
          </a:xfrm>
          <a:prstGeom prst="rect">
            <a:avLst/>
          </a:prstGeom>
          <a:noFill/>
        </p:spPr>
        <p:txBody>
          <a:bodyPr wrap="square">
            <a:spAutoFit/>
          </a:bodyPr>
          <a:lstStyle/>
          <a:p>
            <a:pPr algn="ctr"/>
            <a:r>
              <a:rPr lang="en-US" sz="2400" dirty="0"/>
              <a:t>TOXIC PESTICIDES</a:t>
            </a:r>
          </a:p>
        </p:txBody>
      </p:sp>
      <p:sp>
        <p:nvSpPr>
          <p:cNvPr id="13" name="TextBox 12">
            <a:extLst>
              <a:ext uri="{FF2B5EF4-FFF2-40B4-BE49-F238E27FC236}">
                <a16:creationId xmlns:a16="http://schemas.microsoft.com/office/drawing/2014/main" id="{B6A9A126-F94D-01A0-07E3-430218ECD5B8}"/>
              </a:ext>
            </a:extLst>
          </p:cNvPr>
          <p:cNvSpPr txBox="1"/>
          <p:nvPr/>
        </p:nvSpPr>
        <p:spPr>
          <a:xfrm>
            <a:off x="4925288" y="5136282"/>
            <a:ext cx="2341418" cy="830997"/>
          </a:xfrm>
          <a:prstGeom prst="rect">
            <a:avLst/>
          </a:prstGeom>
          <a:noFill/>
        </p:spPr>
        <p:txBody>
          <a:bodyPr wrap="square">
            <a:spAutoFit/>
          </a:bodyPr>
          <a:lstStyle/>
          <a:p>
            <a:pPr marL="0" lvl="0" indent="0" algn="ctr" rtl="0">
              <a:spcBef>
                <a:spcPts val="0"/>
              </a:spcBef>
              <a:spcAft>
                <a:spcPts val="0"/>
              </a:spcAft>
              <a:buNone/>
            </a:pPr>
            <a:r>
              <a:rPr lang="en-US" sz="2400" dirty="0"/>
              <a:t>FARMING METHODS</a:t>
            </a:r>
          </a:p>
        </p:txBody>
      </p:sp>
      <p:sp>
        <p:nvSpPr>
          <p:cNvPr id="15" name="TextBox 14">
            <a:extLst>
              <a:ext uri="{FF2B5EF4-FFF2-40B4-BE49-F238E27FC236}">
                <a16:creationId xmlns:a16="http://schemas.microsoft.com/office/drawing/2014/main" id="{675F8D56-6EE5-AA71-EF72-BF8BD0104FCA}"/>
              </a:ext>
            </a:extLst>
          </p:cNvPr>
          <p:cNvSpPr txBox="1"/>
          <p:nvPr/>
        </p:nvSpPr>
        <p:spPr>
          <a:xfrm>
            <a:off x="8758419" y="5136281"/>
            <a:ext cx="2854036" cy="830997"/>
          </a:xfrm>
          <a:prstGeom prst="rect">
            <a:avLst/>
          </a:prstGeom>
          <a:noFill/>
        </p:spPr>
        <p:txBody>
          <a:bodyPr wrap="square">
            <a:spAutoFit/>
          </a:bodyPr>
          <a:lstStyle/>
          <a:p>
            <a:pPr algn="ctr"/>
            <a:r>
              <a:rPr lang="en-US" sz="2400" dirty="0"/>
              <a:t>URBAN DEVELOPMENTS</a:t>
            </a:r>
          </a:p>
        </p:txBody>
      </p:sp>
    </p:spTree>
    <p:extLst>
      <p:ext uri="{BB962C8B-B14F-4D97-AF65-F5344CB8AC3E}">
        <p14:creationId xmlns:p14="http://schemas.microsoft.com/office/powerpoint/2010/main" val="47065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F0E9CF-9545-B20E-7DDC-BA323A5B6AE5}"/>
              </a:ext>
            </a:extLst>
          </p:cNvPr>
          <p:cNvSpPr>
            <a:spLocks noGrp="1"/>
          </p:cNvSpPr>
          <p:nvPr>
            <p:ph type="title"/>
          </p:nvPr>
        </p:nvSpPr>
        <p:spPr>
          <a:xfrm>
            <a:off x="838200" y="228608"/>
            <a:ext cx="10515600" cy="1325563"/>
          </a:xfrm>
        </p:spPr>
        <p:txBody>
          <a:bodyPr>
            <a:normAutofit/>
          </a:bodyPr>
          <a:lstStyle/>
          <a:p>
            <a:pPr algn="ctr"/>
            <a:r>
              <a:rPr lang="en-US" sz="4000" b="1" dirty="0">
                <a:solidFill>
                  <a:srgbClr val="00B050"/>
                </a:solidFill>
                <a:latin typeface="+mn-lt"/>
                <a:cs typeface="Times New Roman" panose="02020603050405020304" pitchFamily="18" charset="0"/>
              </a:rPr>
              <a:t>Conclusion</a:t>
            </a:r>
          </a:p>
        </p:txBody>
      </p:sp>
      <p:sp>
        <p:nvSpPr>
          <p:cNvPr id="6" name="TextBox 5">
            <a:extLst>
              <a:ext uri="{FF2B5EF4-FFF2-40B4-BE49-F238E27FC236}">
                <a16:creationId xmlns:a16="http://schemas.microsoft.com/office/drawing/2014/main" id="{DD7605B6-9796-1F70-A6D3-2D9D7B9D4D05}"/>
              </a:ext>
            </a:extLst>
          </p:cNvPr>
          <p:cNvSpPr txBox="1"/>
          <p:nvPr/>
        </p:nvSpPr>
        <p:spPr>
          <a:xfrm>
            <a:off x="838200" y="1290935"/>
            <a:ext cx="10515600" cy="3600986"/>
          </a:xfrm>
          <a:prstGeom prst="rect">
            <a:avLst/>
          </a:prstGeom>
          <a:noFill/>
        </p:spPr>
        <p:txBody>
          <a:bodyPr wrap="square">
            <a:spAutoFit/>
          </a:bodyPr>
          <a:lstStyle/>
          <a:p>
            <a:pPr algn="just"/>
            <a:r>
              <a:rPr lang="en-US" sz="3000" dirty="0">
                <a:effectLst/>
                <a:ea typeface="DengXian" panose="02010600030101010101" pitchFamily="2" charset="-122"/>
              </a:rPr>
              <a:t>Ecosystem services are essential for enhancing human well-being, and bees play a significant role in providing such services</a:t>
            </a:r>
            <a:r>
              <a:rPr lang="en-US" sz="3000" dirty="0">
                <a:ea typeface="DengXian" panose="02010600030101010101" pitchFamily="2" charset="-122"/>
              </a:rPr>
              <a:t>. </a:t>
            </a:r>
            <a:r>
              <a:rPr lang="en-US" sz="3000" dirty="0">
                <a:effectLst/>
                <a:ea typeface="DengXian" panose="02010600030101010101" pitchFamily="2" charset="-122"/>
                <a:cs typeface="Times New Roman" panose="02020603050405020304" pitchFamily="18" charset="0"/>
              </a:rPr>
              <a:t>We need to increase attention to bees as they provide several ecosystem services simultaneously. Therefore, it is necessary to pay special attention to the development of bee conservation programs and the promotion of sustainable agricultural practices that support bee populations.</a:t>
            </a:r>
          </a:p>
          <a:p>
            <a:pPr algn="just"/>
            <a:endParaRPr lang="en-US" dirty="0"/>
          </a:p>
        </p:txBody>
      </p:sp>
      <p:pic>
        <p:nvPicPr>
          <p:cNvPr id="7" name="Picture 6">
            <a:extLst>
              <a:ext uri="{FF2B5EF4-FFF2-40B4-BE49-F238E27FC236}">
                <a16:creationId xmlns:a16="http://schemas.microsoft.com/office/drawing/2014/main" id="{2A4291A3-D25B-7648-6856-8421E2FAE17F}"/>
              </a:ext>
            </a:extLst>
          </p:cNvPr>
          <p:cNvPicPr>
            <a:picLocks noChangeAspect="1"/>
          </p:cNvPicPr>
          <p:nvPr/>
        </p:nvPicPr>
        <p:blipFill>
          <a:blip r:embed="rId2"/>
          <a:stretch>
            <a:fillRect/>
          </a:stretch>
        </p:blipFill>
        <p:spPr>
          <a:xfrm>
            <a:off x="4736474" y="4660052"/>
            <a:ext cx="2719052" cy="1444877"/>
          </a:xfrm>
          <a:prstGeom prst="rect">
            <a:avLst/>
          </a:prstGeom>
        </p:spPr>
      </p:pic>
      <p:pic>
        <p:nvPicPr>
          <p:cNvPr id="8" name="Picture 7">
            <a:extLst>
              <a:ext uri="{FF2B5EF4-FFF2-40B4-BE49-F238E27FC236}">
                <a16:creationId xmlns:a16="http://schemas.microsoft.com/office/drawing/2014/main" id="{CB36965A-9A87-FC74-FE19-D77B5CF8116B}"/>
              </a:ext>
            </a:extLst>
          </p:cNvPr>
          <p:cNvPicPr>
            <a:picLocks noChangeAspect="1"/>
          </p:cNvPicPr>
          <p:nvPr/>
        </p:nvPicPr>
        <p:blipFill>
          <a:blip r:embed="rId3"/>
          <a:stretch>
            <a:fillRect/>
          </a:stretch>
        </p:blipFill>
        <p:spPr>
          <a:xfrm>
            <a:off x="7162799" y="4660052"/>
            <a:ext cx="1298561" cy="1213209"/>
          </a:xfrm>
          <a:prstGeom prst="rect">
            <a:avLst/>
          </a:prstGeom>
        </p:spPr>
      </p:pic>
      <p:pic>
        <p:nvPicPr>
          <p:cNvPr id="9" name="Picture 8">
            <a:extLst>
              <a:ext uri="{FF2B5EF4-FFF2-40B4-BE49-F238E27FC236}">
                <a16:creationId xmlns:a16="http://schemas.microsoft.com/office/drawing/2014/main" id="{D280981F-9B40-F2BE-FCDD-BCB3A9D4F6E0}"/>
              </a:ext>
            </a:extLst>
          </p:cNvPr>
          <p:cNvPicPr>
            <a:picLocks noChangeAspect="1"/>
          </p:cNvPicPr>
          <p:nvPr/>
        </p:nvPicPr>
        <p:blipFill>
          <a:blip r:embed="rId4"/>
          <a:stretch>
            <a:fillRect/>
          </a:stretch>
        </p:blipFill>
        <p:spPr>
          <a:xfrm>
            <a:off x="4379920" y="5405274"/>
            <a:ext cx="957155" cy="1012024"/>
          </a:xfrm>
          <a:prstGeom prst="rect">
            <a:avLst/>
          </a:prstGeom>
        </p:spPr>
      </p:pic>
    </p:spTree>
    <p:extLst>
      <p:ext uri="{BB962C8B-B14F-4D97-AF65-F5344CB8AC3E}">
        <p14:creationId xmlns:p14="http://schemas.microsoft.com/office/powerpoint/2010/main" val="378088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5299BF-E2E8-A6CF-8D42-1C2382B30AB9}"/>
              </a:ext>
            </a:extLst>
          </p:cNvPr>
          <p:cNvSpPr>
            <a:spLocks noGrp="1"/>
          </p:cNvSpPr>
          <p:nvPr>
            <p:ph type="title"/>
          </p:nvPr>
        </p:nvSpPr>
        <p:spPr>
          <a:xfrm>
            <a:off x="838200" y="295852"/>
            <a:ext cx="10515600" cy="1325563"/>
          </a:xfrm>
        </p:spPr>
        <p:txBody>
          <a:bodyPr>
            <a:normAutofit/>
          </a:bodyPr>
          <a:lstStyle/>
          <a:p>
            <a:pPr algn="ctr"/>
            <a:r>
              <a:rPr lang="en-US" sz="4000" b="1" dirty="0">
                <a:solidFill>
                  <a:srgbClr val="00B050"/>
                </a:solidFill>
                <a:latin typeface="+mn-lt"/>
                <a:cs typeface="Times New Roman" panose="02020603050405020304" pitchFamily="18" charset="0"/>
              </a:rPr>
              <a:t>References</a:t>
            </a:r>
          </a:p>
        </p:txBody>
      </p:sp>
      <p:sp>
        <p:nvSpPr>
          <p:cNvPr id="5" name="Content Placeholder 2">
            <a:extLst>
              <a:ext uri="{FF2B5EF4-FFF2-40B4-BE49-F238E27FC236}">
                <a16:creationId xmlns:a16="http://schemas.microsoft.com/office/drawing/2014/main" id="{9FAE81A7-1318-CBB5-1981-F66644BD5376}"/>
              </a:ext>
            </a:extLst>
          </p:cNvPr>
          <p:cNvSpPr>
            <a:spLocks noGrp="1"/>
          </p:cNvSpPr>
          <p:nvPr>
            <p:ph idx="1"/>
          </p:nvPr>
        </p:nvSpPr>
        <p:spPr>
          <a:xfrm>
            <a:off x="838200" y="1371392"/>
            <a:ext cx="10515600" cy="4543857"/>
          </a:xfrm>
        </p:spPr>
        <p:txBody>
          <a:bodyPr>
            <a:noAutofit/>
          </a:bodyPr>
          <a:lstStyle/>
          <a:p>
            <a:pPr algn="just">
              <a:buFont typeface="Wingdings" panose="05000000000000000000" pitchFamily="2" charset="2"/>
              <a:buChar char="Ø"/>
            </a:pPr>
            <a:r>
              <a:rPr lang="en-US" sz="2200" dirty="0" err="1"/>
              <a:t>Aryal</a:t>
            </a:r>
            <a:r>
              <a:rPr lang="en-US" sz="2200" dirty="0"/>
              <a:t>, S., S. Ghosh, and C. Jung. 2020. Ecosystem Services of Honey Bees; Regulating, Provisioning and Cultural Functions. Journal of Apiculture 35(2):119–128.</a:t>
            </a:r>
          </a:p>
          <a:p>
            <a:pPr algn="just">
              <a:buFont typeface="Wingdings" panose="05000000000000000000" pitchFamily="2" charset="2"/>
              <a:buChar char="Ø"/>
            </a:pPr>
            <a:r>
              <a:rPr lang="en-US" sz="2200" dirty="0"/>
              <a:t>Food and Agriculture Organization (FAO). 2019. Declining bee populations pose threat to global food security and nutrition. https://www.fao.org/news/story/en/item/1194910/icode/</a:t>
            </a:r>
          </a:p>
          <a:p>
            <a:pPr algn="just">
              <a:buFont typeface="Wingdings" panose="05000000000000000000" pitchFamily="2" charset="2"/>
              <a:buChar char="Ø"/>
            </a:pPr>
            <a:r>
              <a:rPr lang="en-US" sz="2200" dirty="0"/>
              <a:t>Hoehn, P., T. </a:t>
            </a:r>
            <a:r>
              <a:rPr lang="en-US" sz="2200" dirty="0" err="1"/>
              <a:t>Tscharntke</a:t>
            </a:r>
            <a:r>
              <a:rPr lang="en-US" sz="2200" dirty="0"/>
              <a:t>, J. M. </a:t>
            </a:r>
            <a:r>
              <a:rPr lang="en-US" sz="2200" dirty="0" err="1"/>
              <a:t>Tylianakis</a:t>
            </a:r>
            <a:r>
              <a:rPr lang="en-US" sz="2200" dirty="0"/>
              <a:t>, and I. </a:t>
            </a:r>
            <a:r>
              <a:rPr lang="en-US" sz="2200" dirty="0" err="1"/>
              <a:t>Steffan-Dewenter</a:t>
            </a:r>
            <a:r>
              <a:rPr lang="en-US" sz="2200" dirty="0"/>
              <a:t>. 2008. Functional group diversity of bee pollinators increases crop yield. Proceedings of the Royal Society B: Biological Sciences 275(1648):2283–2291.</a:t>
            </a:r>
          </a:p>
          <a:p>
            <a:pPr algn="just">
              <a:buFont typeface="Wingdings" panose="05000000000000000000" pitchFamily="2" charset="2"/>
              <a:buChar char="Ø"/>
            </a:pPr>
            <a:r>
              <a:rPr lang="en-US" sz="2200" dirty="0"/>
              <a:t>Klein, A. M., B. E. </a:t>
            </a:r>
            <a:r>
              <a:rPr lang="en-US" sz="2200" dirty="0" err="1"/>
              <a:t>Vaissière</a:t>
            </a:r>
            <a:r>
              <a:rPr lang="en-US" sz="2200" dirty="0"/>
              <a:t>, J. H. Cane, I. </a:t>
            </a:r>
            <a:r>
              <a:rPr lang="en-US" sz="2200" dirty="0" err="1"/>
              <a:t>Steffan-Dewenter</a:t>
            </a:r>
            <a:r>
              <a:rPr lang="en-US" sz="2200" dirty="0"/>
              <a:t>, S. A. Cunningham, C. </a:t>
            </a:r>
            <a:r>
              <a:rPr lang="en-US" sz="2200" dirty="0" err="1"/>
              <a:t>Kremen</a:t>
            </a:r>
            <a:r>
              <a:rPr lang="en-US" sz="2200" dirty="0"/>
              <a:t>, and T. </a:t>
            </a:r>
            <a:r>
              <a:rPr lang="en-US" sz="2200" dirty="0" err="1"/>
              <a:t>Tscharntke</a:t>
            </a:r>
            <a:r>
              <a:rPr lang="en-US" sz="2200" dirty="0"/>
              <a:t>. 2007. Importance of pollinators in changing landscapes for world crops. Proceedings of the Royal Society B: Biological Sciences 274(1608):303–313.</a:t>
            </a:r>
          </a:p>
          <a:p>
            <a:pPr algn="just">
              <a:buFont typeface="Wingdings" panose="05000000000000000000" pitchFamily="2" charset="2"/>
              <a:buChar char="Ø"/>
            </a:pPr>
            <a:r>
              <a:rPr lang="en-US" sz="2200" dirty="0" err="1"/>
              <a:t>Nuriyah</a:t>
            </a:r>
            <a:r>
              <a:rPr lang="en-US" sz="2200" dirty="0"/>
              <a:t>, S., A. </a:t>
            </a:r>
            <a:r>
              <a:rPr lang="en-US" sz="2200" dirty="0" err="1"/>
              <a:t>Anshory</a:t>
            </a:r>
            <a:r>
              <a:rPr lang="en-US" sz="2200" dirty="0"/>
              <a:t> Yusuf, W. </a:t>
            </a:r>
            <a:r>
              <a:rPr lang="en-US" sz="2200" dirty="0" err="1"/>
              <a:t>Hermawan</a:t>
            </a:r>
            <a:r>
              <a:rPr lang="en-US" sz="2200" dirty="0"/>
              <a:t>, and T. </a:t>
            </a:r>
            <a:r>
              <a:rPr lang="en-US" sz="2200" dirty="0" err="1"/>
              <a:t>Husodo</a:t>
            </a:r>
            <a:r>
              <a:rPr lang="en-US" sz="2200" dirty="0"/>
              <a:t>. 2021. Ecosystem Services from Honey </a:t>
            </a:r>
            <a:r>
              <a:rPr lang="en-US" sz="2200" dirty="0" err="1"/>
              <a:t>Beees</a:t>
            </a:r>
            <a:r>
              <a:rPr lang="en-US" sz="2200" dirty="0"/>
              <a:t> </a:t>
            </a:r>
            <a:r>
              <a:rPr lang="en-US" sz="2200" dirty="0" err="1"/>
              <a:t>Apis</a:t>
            </a:r>
            <a:r>
              <a:rPr lang="en-US" sz="2200" dirty="0"/>
              <a:t> </a:t>
            </a:r>
            <a:r>
              <a:rPr lang="en-US" sz="2200" dirty="0" err="1"/>
              <a:t>cerana</a:t>
            </a:r>
            <a:r>
              <a:rPr lang="en-US" sz="2200" dirty="0"/>
              <a:t> </a:t>
            </a:r>
            <a:r>
              <a:rPr lang="en-US" sz="2200" dirty="0" err="1"/>
              <a:t>Fabr</a:t>
            </a:r>
            <a:r>
              <a:rPr lang="en-US" sz="2200" dirty="0"/>
              <a:t>. In Taman </a:t>
            </a:r>
            <a:r>
              <a:rPr lang="en-US" sz="2200" dirty="0" err="1"/>
              <a:t>Hutan</a:t>
            </a:r>
            <a:r>
              <a:rPr lang="en-US" sz="2200" dirty="0"/>
              <a:t> Raya (</a:t>
            </a:r>
            <a:r>
              <a:rPr lang="en-US" sz="2200" dirty="0" err="1"/>
              <a:t>Tahura</a:t>
            </a:r>
            <a:r>
              <a:rPr lang="en-US" sz="2200" dirty="0"/>
              <a:t>) Ir. H. </a:t>
            </a:r>
            <a:r>
              <a:rPr lang="en-US" sz="2200" dirty="0" err="1"/>
              <a:t>Djuanda</a:t>
            </a:r>
            <a:r>
              <a:rPr lang="en-US" sz="2200" dirty="0"/>
              <a:t> Dago Expert Bandung Ecology and Economically. E3S Web of Conferences 249.</a:t>
            </a:r>
          </a:p>
          <a:p>
            <a:pPr algn="just">
              <a:buFont typeface="Wingdings" panose="05000000000000000000" pitchFamily="2" charset="2"/>
              <a:buChar char="Ø"/>
            </a:pPr>
            <a:r>
              <a:rPr lang="en-US" sz="2200" dirty="0"/>
              <a:t>All not credited presentation images are taken from slidesgo.com.</a:t>
            </a:r>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215336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0D81-79ED-AB97-4036-73E0E2D0A3B5}"/>
              </a:ext>
            </a:extLst>
          </p:cNvPr>
          <p:cNvSpPr>
            <a:spLocks noGrp="1"/>
          </p:cNvSpPr>
          <p:nvPr>
            <p:ph type="title"/>
          </p:nvPr>
        </p:nvSpPr>
        <p:spPr/>
        <p:txBody>
          <a:bodyPr>
            <a:normAutofit/>
          </a:bodyPr>
          <a:lstStyle/>
          <a:p>
            <a:pPr algn="ctr"/>
            <a:r>
              <a:rPr lang="en-AI" sz="4000" b="1" dirty="0">
                <a:solidFill>
                  <a:srgbClr val="00B050"/>
                </a:solidFill>
                <a:latin typeface="+mn-lt"/>
                <a:cs typeface="Times New Roman" panose="02020603050405020304" pitchFamily="18" charset="0"/>
              </a:rPr>
              <a:t>Thank you for your attention</a:t>
            </a:r>
            <a:endParaRPr lang="en-US" sz="4000" dirty="0">
              <a:latin typeface="+mn-lt"/>
            </a:endParaRPr>
          </a:p>
        </p:txBody>
      </p:sp>
      <p:pic>
        <p:nvPicPr>
          <p:cNvPr id="5" name="Picture 4">
            <a:extLst>
              <a:ext uri="{FF2B5EF4-FFF2-40B4-BE49-F238E27FC236}">
                <a16:creationId xmlns:a16="http://schemas.microsoft.com/office/drawing/2014/main" id="{BD1485C7-815F-A44F-4A18-D149BA87D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505" y="1414894"/>
            <a:ext cx="7820990" cy="4572000"/>
          </a:xfrm>
          <a:prstGeom prst="rect">
            <a:avLst/>
          </a:prstGeom>
        </p:spPr>
      </p:pic>
      <p:sp>
        <p:nvSpPr>
          <p:cNvPr id="7" name="TextBox 6">
            <a:extLst>
              <a:ext uri="{FF2B5EF4-FFF2-40B4-BE49-F238E27FC236}">
                <a16:creationId xmlns:a16="http://schemas.microsoft.com/office/drawing/2014/main" id="{0F218112-AF9E-73D7-EDB1-F09A0CD9921D}"/>
              </a:ext>
            </a:extLst>
          </p:cNvPr>
          <p:cNvSpPr txBox="1"/>
          <p:nvPr/>
        </p:nvSpPr>
        <p:spPr>
          <a:xfrm>
            <a:off x="1901536" y="6308209"/>
            <a:ext cx="8388927" cy="369332"/>
          </a:xfrm>
          <a:prstGeom prst="rect">
            <a:avLst/>
          </a:prstGeom>
          <a:noFill/>
        </p:spPr>
        <p:txBody>
          <a:bodyPr wrap="square">
            <a:spAutoFit/>
          </a:bodyPr>
          <a:lstStyle/>
          <a:p>
            <a:pPr algn="ctr"/>
            <a:r>
              <a:rPr lang="en-US" i="1" dirty="0"/>
              <a:t>https://www.flaticon.com/free-icon/clock_3837453?related_id=3837426&amp;origin=search</a:t>
            </a:r>
          </a:p>
        </p:txBody>
      </p:sp>
    </p:spTree>
    <p:extLst>
      <p:ext uri="{BB962C8B-B14F-4D97-AF65-F5344CB8AC3E}">
        <p14:creationId xmlns:p14="http://schemas.microsoft.com/office/powerpoint/2010/main" val="53306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5C59-E6DD-721C-E292-78327CF4F827}"/>
              </a:ext>
            </a:extLst>
          </p:cNvPr>
          <p:cNvSpPr>
            <a:spLocks noGrp="1"/>
          </p:cNvSpPr>
          <p:nvPr>
            <p:ph type="title"/>
          </p:nvPr>
        </p:nvSpPr>
        <p:spPr>
          <a:xfrm>
            <a:off x="838200" y="344873"/>
            <a:ext cx="10515600" cy="1325563"/>
          </a:xfrm>
        </p:spPr>
        <p:txBody>
          <a:bodyPr>
            <a:normAutofit/>
          </a:bodyPr>
          <a:lstStyle/>
          <a:p>
            <a:pPr algn="ctr"/>
            <a:r>
              <a:rPr lang="en-AI" sz="4000" b="1" dirty="0">
                <a:solidFill>
                  <a:srgbClr val="00B050"/>
                </a:solidFill>
                <a:latin typeface="+mn-lt"/>
                <a:cs typeface="Times New Roman" panose="02020603050405020304" pitchFamily="18" charset="0"/>
              </a:rPr>
              <a:t>Table of contents</a:t>
            </a:r>
            <a:endParaRPr lang="en-US" sz="4000" dirty="0">
              <a:latin typeface="+mn-lt"/>
              <a:cs typeface="Times New Roman" panose="02020603050405020304" pitchFamily="18" charset="0"/>
            </a:endParaRPr>
          </a:p>
        </p:txBody>
      </p:sp>
      <p:sp>
        <p:nvSpPr>
          <p:cNvPr id="8" name="Google Shape;2146;p67">
            <a:extLst>
              <a:ext uri="{FF2B5EF4-FFF2-40B4-BE49-F238E27FC236}">
                <a16:creationId xmlns:a16="http://schemas.microsoft.com/office/drawing/2014/main" id="{C6355FB9-B38F-F065-2A74-B412F88B2E08}"/>
              </a:ext>
            </a:extLst>
          </p:cNvPr>
          <p:cNvSpPr/>
          <p:nvPr/>
        </p:nvSpPr>
        <p:spPr>
          <a:xfrm>
            <a:off x="472439" y="1635517"/>
            <a:ext cx="731520" cy="640080"/>
          </a:xfrm>
          <a:prstGeom prst="hexagon">
            <a:avLst>
              <a:gd name="adj" fmla="val 28307"/>
              <a:gd name="vf" fmla="val 115470"/>
            </a:avLst>
          </a:prstGeom>
          <a:solidFill>
            <a:srgbClr val="FB921D"/>
          </a:solidFill>
          <a:ln w="19050" cap="flat" cmpd="sng">
            <a:solidFill>
              <a:srgbClr val="4F3B2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cs typeface="Arial" panose="020B0604020202020204" pitchFamily="34" charset="0"/>
                <a:sym typeface="Arial"/>
              </a:rPr>
              <a:t>01</a:t>
            </a:r>
            <a:endParaRPr kumimoji="0" sz="22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sp>
        <p:nvSpPr>
          <p:cNvPr id="9" name="Google Shape;2144;p67">
            <a:extLst>
              <a:ext uri="{FF2B5EF4-FFF2-40B4-BE49-F238E27FC236}">
                <a16:creationId xmlns:a16="http://schemas.microsoft.com/office/drawing/2014/main" id="{FAA9083C-5900-5AC5-9EE9-4249B4232DF4}"/>
              </a:ext>
            </a:extLst>
          </p:cNvPr>
          <p:cNvSpPr/>
          <p:nvPr/>
        </p:nvSpPr>
        <p:spPr>
          <a:xfrm>
            <a:off x="472439" y="2461525"/>
            <a:ext cx="731520" cy="640080"/>
          </a:xfrm>
          <a:prstGeom prst="hexagon">
            <a:avLst>
              <a:gd name="adj" fmla="val 28307"/>
              <a:gd name="vf" fmla="val 115470"/>
            </a:avLst>
          </a:prstGeom>
          <a:solidFill>
            <a:srgbClr val="DB6902"/>
          </a:solidFill>
          <a:ln w="19050" cap="flat" cmpd="sng">
            <a:solidFill>
              <a:srgbClr val="4F3B2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sym typeface="Arial"/>
              </a:rPr>
              <a:t>02</a:t>
            </a:r>
          </a:p>
        </p:txBody>
      </p:sp>
      <p:sp>
        <p:nvSpPr>
          <p:cNvPr id="15" name="Google Shape;2146;p67">
            <a:extLst>
              <a:ext uri="{FF2B5EF4-FFF2-40B4-BE49-F238E27FC236}">
                <a16:creationId xmlns:a16="http://schemas.microsoft.com/office/drawing/2014/main" id="{1DECA918-4BB8-66B8-C2D8-05679C552AA1}"/>
              </a:ext>
            </a:extLst>
          </p:cNvPr>
          <p:cNvSpPr/>
          <p:nvPr/>
        </p:nvSpPr>
        <p:spPr>
          <a:xfrm>
            <a:off x="472439" y="3291624"/>
            <a:ext cx="731520" cy="640080"/>
          </a:xfrm>
          <a:prstGeom prst="hexagon">
            <a:avLst>
              <a:gd name="adj" fmla="val 28307"/>
              <a:gd name="vf" fmla="val 115470"/>
            </a:avLst>
          </a:prstGeom>
          <a:solidFill>
            <a:srgbClr val="FB921D"/>
          </a:solidFill>
          <a:ln w="19050" cap="flat" cmpd="sng">
            <a:solidFill>
              <a:srgbClr val="4F3B2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cs typeface="Arial" panose="020B0604020202020204" pitchFamily="34" charset="0"/>
                <a:sym typeface="Arial"/>
              </a:rPr>
              <a:t>03</a:t>
            </a:r>
            <a:endParaRPr kumimoji="0" sz="22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sp>
        <p:nvSpPr>
          <p:cNvPr id="17" name="TextBox 16">
            <a:extLst>
              <a:ext uri="{FF2B5EF4-FFF2-40B4-BE49-F238E27FC236}">
                <a16:creationId xmlns:a16="http://schemas.microsoft.com/office/drawing/2014/main" id="{28B5BC83-D0CF-F1DC-66A2-E01B94903967}"/>
              </a:ext>
            </a:extLst>
          </p:cNvPr>
          <p:cNvSpPr txBox="1"/>
          <p:nvPr/>
        </p:nvSpPr>
        <p:spPr>
          <a:xfrm>
            <a:off x="1293722" y="1682076"/>
            <a:ext cx="3717388" cy="553998"/>
          </a:xfrm>
          <a:prstGeom prst="rect">
            <a:avLst/>
          </a:prstGeom>
          <a:noFill/>
        </p:spPr>
        <p:txBody>
          <a:bodyPr wrap="square">
            <a:spAutoFit/>
          </a:bodyPr>
          <a:lstStyle/>
          <a:p>
            <a:pPr algn="ctr"/>
            <a:r>
              <a:rPr lang="en-US" sz="3000" dirty="0"/>
              <a:t>What is an ecosystem?</a:t>
            </a:r>
          </a:p>
        </p:txBody>
      </p:sp>
      <p:sp>
        <p:nvSpPr>
          <p:cNvPr id="19" name="TextBox 18">
            <a:extLst>
              <a:ext uri="{FF2B5EF4-FFF2-40B4-BE49-F238E27FC236}">
                <a16:creationId xmlns:a16="http://schemas.microsoft.com/office/drawing/2014/main" id="{CA69AEEC-CE7B-7229-BA6E-7BA091BF6D43}"/>
              </a:ext>
            </a:extLst>
          </p:cNvPr>
          <p:cNvSpPr txBox="1"/>
          <p:nvPr/>
        </p:nvSpPr>
        <p:spPr>
          <a:xfrm>
            <a:off x="1293722" y="2504566"/>
            <a:ext cx="3168748" cy="553998"/>
          </a:xfrm>
          <a:prstGeom prst="rect">
            <a:avLst/>
          </a:prstGeom>
          <a:noFill/>
        </p:spPr>
        <p:txBody>
          <a:bodyPr wrap="square">
            <a:spAutoFit/>
          </a:bodyPr>
          <a:lstStyle/>
          <a:p>
            <a:pPr algn="ctr"/>
            <a:r>
              <a:rPr lang="en-US" sz="3000" dirty="0"/>
              <a:t>Ecosystem services</a:t>
            </a:r>
          </a:p>
        </p:txBody>
      </p:sp>
      <p:sp>
        <p:nvSpPr>
          <p:cNvPr id="21" name="TextBox 20">
            <a:extLst>
              <a:ext uri="{FF2B5EF4-FFF2-40B4-BE49-F238E27FC236}">
                <a16:creationId xmlns:a16="http://schemas.microsoft.com/office/drawing/2014/main" id="{1359ED97-3E1D-0CDB-1E72-E9F5A0516A8E}"/>
              </a:ext>
            </a:extLst>
          </p:cNvPr>
          <p:cNvSpPr txBox="1"/>
          <p:nvPr/>
        </p:nvSpPr>
        <p:spPr>
          <a:xfrm>
            <a:off x="1293722" y="3334665"/>
            <a:ext cx="4392637" cy="553998"/>
          </a:xfrm>
          <a:prstGeom prst="rect">
            <a:avLst/>
          </a:prstGeom>
          <a:noFill/>
        </p:spPr>
        <p:txBody>
          <a:bodyPr wrap="square">
            <a:spAutoFit/>
          </a:bodyPr>
          <a:lstStyle/>
          <a:p>
            <a:pPr algn="ctr"/>
            <a:r>
              <a:rPr lang="en-US" sz="3000" dirty="0"/>
              <a:t>Bees in ecosystem services</a:t>
            </a:r>
          </a:p>
        </p:txBody>
      </p:sp>
      <p:sp>
        <p:nvSpPr>
          <p:cNvPr id="22" name="Google Shape;2144;p67">
            <a:extLst>
              <a:ext uri="{FF2B5EF4-FFF2-40B4-BE49-F238E27FC236}">
                <a16:creationId xmlns:a16="http://schemas.microsoft.com/office/drawing/2014/main" id="{35C046AF-F1F1-3586-BF1E-056F35A595E5}"/>
              </a:ext>
            </a:extLst>
          </p:cNvPr>
          <p:cNvSpPr/>
          <p:nvPr/>
        </p:nvSpPr>
        <p:spPr>
          <a:xfrm>
            <a:off x="472439" y="4121723"/>
            <a:ext cx="731520" cy="640080"/>
          </a:xfrm>
          <a:prstGeom prst="hexagon">
            <a:avLst>
              <a:gd name="adj" fmla="val 28307"/>
              <a:gd name="vf" fmla="val 115470"/>
            </a:avLst>
          </a:prstGeom>
          <a:solidFill>
            <a:srgbClr val="DB6902"/>
          </a:solidFill>
          <a:ln w="19050" cap="flat" cmpd="sng">
            <a:solidFill>
              <a:srgbClr val="4F3B2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sym typeface="Arial"/>
              </a:rPr>
              <a:t>04</a:t>
            </a:r>
          </a:p>
        </p:txBody>
      </p:sp>
      <p:sp>
        <p:nvSpPr>
          <p:cNvPr id="26" name="TextBox 25">
            <a:extLst>
              <a:ext uri="{FF2B5EF4-FFF2-40B4-BE49-F238E27FC236}">
                <a16:creationId xmlns:a16="http://schemas.microsoft.com/office/drawing/2014/main" id="{973C7C82-8F43-6C8E-6687-42DDAAD78132}"/>
              </a:ext>
            </a:extLst>
          </p:cNvPr>
          <p:cNvSpPr txBox="1"/>
          <p:nvPr/>
        </p:nvSpPr>
        <p:spPr>
          <a:xfrm>
            <a:off x="1203959" y="4169450"/>
            <a:ext cx="4392637" cy="553998"/>
          </a:xfrm>
          <a:prstGeom prst="rect">
            <a:avLst/>
          </a:prstGeom>
          <a:noFill/>
        </p:spPr>
        <p:txBody>
          <a:bodyPr wrap="square">
            <a:spAutoFit/>
          </a:bodyPr>
          <a:lstStyle/>
          <a:p>
            <a:pPr algn="ctr"/>
            <a:r>
              <a:rPr lang="en-US" sz="3000" dirty="0"/>
              <a:t>Threats to bee populations</a:t>
            </a:r>
          </a:p>
        </p:txBody>
      </p:sp>
      <p:sp>
        <p:nvSpPr>
          <p:cNvPr id="27" name="Google Shape;2146;p67">
            <a:extLst>
              <a:ext uri="{FF2B5EF4-FFF2-40B4-BE49-F238E27FC236}">
                <a16:creationId xmlns:a16="http://schemas.microsoft.com/office/drawing/2014/main" id="{AAA21107-24D8-A0C4-D789-47D5C8188C31}"/>
              </a:ext>
            </a:extLst>
          </p:cNvPr>
          <p:cNvSpPr/>
          <p:nvPr/>
        </p:nvSpPr>
        <p:spPr>
          <a:xfrm>
            <a:off x="472439" y="4951822"/>
            <a:ext cx="731520" cy="640080"/>
          </a:xfrm>
          <a:prstGeom prst="hexagon">
            <a:avLst>
              <a:gd name="adj" fmla="val 28307"/>
              <a:gd name="vf" fmla="val 115470"/>
            </a:avLst>
          </a:prstGeom>
          <a:solidFill>
            <a:srgbClr val="FB921D"/>
          </a:solidFill>
          <a:ln w="19050" cap="flat" cmpd="sng">
            <a:solidFill>
              <a:srgbClr val="4F3B2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cs typeface="Arial" panose="020B0604020202020204" pitchFamily="34" charset="0"/>
                <a:sym typeface="Arial"/>
              </a:rPr>
              <a:t>05</a:t>
            </a:r>
            <a:endParaRPr kumimoji="0" sz="22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sp>
        <p:nvSpPr>
          <p:cNvPr id="28" name="Google Shape;2144;p67">
            <a:extLst>
              <a:ext uri="{FF2B5EF4-FFF2-40B4-BE49-F238E27FC236}">
                <a16:creationId xmlns:a16="http://schemas.microsoft.com/office/drawing/2014/main" id="{53E14828-54B9-6FDE-B51F-15AA6FDCE2B3}"/>
              </a:ext>
            </a:extLst>
          </p:cNvPr>
          <p:cNvSpPr/>
          <p:nvPr/>
        </p:nvSpPr>
        <p:spPr>
          <a:xfrm>
            <a:off x="472439" y="5781921"/>
            <a:ext cx="731520" cy="640080"/>
          </a:xfrm>
          <a:prstGeom prst="hexagon">
            <a:avLst>
              <a:gd name="adj" fmla="val 28307"/>
              <a:gd name="vf" fmla="val 115470"/>
            </a:avLst>
          </a:prstGeom>
          <a:solidFill>
            <a:srgbClr val="DB6902"/>
          </a:solidFill>
          <a:ln w="19050" cap="flat" cmpd="sng">
            <a:solidFill>
              <a:srgbClr val="4F3B2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sym typeface="Arial"/>
              </a:rPr>
              <a:t>06</a:t>
            </a:r>
          </a:p>
        </p:txBody>
      </p:sp>
      <p:sp>
        <p:nvSpPr>
          <p:cNvPr id="30" name="TextBox 29">
            <a:extLst>
              <a:ext uri="{FF2B5EF4-FFF2-40B4-BE49-F238E27FC236}">
                <a16:creationId xmlns:a16="http://schemas.microsoft.com/office/drawing/2014/main" id="{EF6F42CB-1733-7A6C-B356-32BF56DE004A}"/>
              </a:ext>
            </a:extLst>
          </p:cNvPr>
          <p:cNvSpPr txBox="1"/>
          <p:nvPr/>
        </p:nvSpPr>
        <p:spPr>
          <a:xfrm>
            <a:off x="1293722" y="4994863"/>
            <a:ext cx="1945632" cy="553998"/>
          </a:xfrm>
          <a:prstGeom prst="rect">
            <a:avLst/>
          </a:prstGeom>
          <a:noFill/>
        </p:spPr>
        <p:txBody>
          <a:bodyPr wrap="square">
            <a:spAutoFit/>
          </a:bodyPr>
          <a:lstStyle/>
          <a:p>
            <a:pPr algn="ctr"/>
            <a:r>
              <a:rPr lang="en-US" sz="3000" dirty="0"/>
              <a:t>Conclusion</a:t>
            </a:r>
          </a:p>
        </p:txBody>
      </p:sp>
      <p:sp>
        <p:nvSpPr>
          <p:cNvPr id="32" name="TextBox 31">
            <a:extLst>
              <a:ext uri="{FF2B5EF4-FFF2-40B4-BE49-F238E27FC236}">
                <a16:creationId xmlns:a16="http://schemas.microsoft.com/office/drawing/2014/main" id="{32A830B8-0D21-BCB8-A9DF-A4B19C5D6E70}"/>
              </a:ext>
            </a:extLst>
          </p:cNvPr>
          <p:cNvSpPr txBox="1"/>
          <p:nvPr/>
        </p:nvSpPr>
        <p:spPr>
          <a:xfrm>
            <a:off x="1203959" y="5820276"/>
            <a:ext cx="2016850" cy="553998"/>
          </a:xfrm>
          <a:prstGeom prst="rect">
            <a:avLst/>
          </a:prstGeom>
          <a:noFill/>
        </p:spPr>
        <p:txBody>
          <a:bodyPr wrap="square">
            <a:spAutoFit/>
          </a:bodyPr>
          <a:lstStyle/>
          <a:p>
            <a:pPr algn="ctr"/>
            <a:r>
              <a:rPr lang="en-US" sz="3000" dirty="0"/>
              <a:t>References</a:t>
            </a:r>
          </a:p>
        </p:txBody>
      </p:sp>
    </p:spTree>
    <p:extLst>
      <p:ext uri="{BB962C8B-B14F-4D97-AF65-F5344CB8AC3E}">
        <p14:creationId xmlns:p14="http://schemas.microsoft.com/office/powerpoint/2010/main" val="330075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2AA8-B231-CF61-2CEC-68025BD28853}"/>
              </a:ext>
            </a:extLst>
          </p:cNvPr>
          <p:cNvSpPr>
            <a:spLocks noGrp="1"/>
          </p:cNvSpPr>
          <p:nvPr>
            <p:ph type="title"/>
          </p:nvPr>
        </p:nvSpPr>
        <p:spPr>
          <a:xfrm>
            <a:off x="838200" y="265812"/>
            <a:ext cx="10515600" cy="1325563"/>
          </a:xfrm>
        </p:spPr>
        <p:txBody>
          <a:bodyPr>
            <a:normAutofit/>
          </a:bodyPr>
          <a:lstStyle/>
          <a:p>
            <a:pPr algn="ctr"/>
            <a:r>
              <a:rPr lang="en-US" sz="4000" b="1" dirty="0">
                <a:solidFill>
                  <a:srgbClr val="00B050"/>
                </a:solidFill>
                <a:latin typeface="+mn-lt"/>
                <a:cs typeface="Times New Roman" panose="02020603050405020304" pitchFamily="18" charset="0"/>
              </a:rPr>
              <a:t>What is an ecosystem?</a:t>
            </a:r>
          </a:p>
        </p:txBody>
      </p:sp>
      <p:sp>
        <p:nvSpPr>
          <p:cNvPr id="5" name="TextBox 4">
            <a:extLst>
              <a:ext uri="{FF2B5EF4-FFF2-40B4-BE49-F238E27FC236}">
                <a16:creationId xmlns:a16="http://schemas.microsoft.com/office/drawing/2014/main" id="{848F4FBF-5677-59CA-CA6A-645ACDDC137E}"/>
              </a:ext>
            </a:extLst>
          </p:cNvPr>
          <p:cNvSpPr txBox="1"/>
          <p:nvPr/>
        </p:nvSpPr>
        <p:spPr>
          <a:xfrm>
            <a:off x="838199" y="1508959"/>
            <a:ext cx="10515601" cy="1477328"/>
          </a:xfrm>
          <a:prstGeom prst="rect">
            <a:avLst/>
          </a:prstGeom>
          <a:noFill/>
        </p:spPr>
        <p:txBody>
          <a:bodyPr wrap="square">
            <a:spAutoFit/>
          </a:bodyPr>
          <a:lstStyle/>
          <a:p>
            <a:pPr algn="just"/>
            <a:r>
              <a:rPr lang="en-US" sz="3000" dirty="0">
                <a:effectLst/>
                <a:ea typeface="DengXian" panose="02010600030101010101" pitchFamily="2" charset="-122"/>
              </a:rPr>
              <a:t>An ecosystem is a group of living organisms that includes plants, animals, and microorganisms and interacts with its surroundings (soil, sun, precipitation).</a:t>
            </a:r>
            <a:endParaRPr lang="en-US" sz="3000" dirty="0"/>
          </a:p>
        </p:txBody>
      </p:sp>
      <p:pic>
        <p:nvPicPr>
          <p:cNvPr id="7" name="Picture 6">
            <a:extLst>
              <a:ext uri="{FF2B5EF4-FFF2-40B4-BE49-F238E27FC236}">
                <a16:creationId xmlns:a16="http://schemas.microsoft.com/office/drawing/2014/main" id="{D592E881-00BE-360A-4993-C2838BEA3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4722426"/>
            <a:ext cx="1525288" cy="1600200"/>
          </a:xfrm>
          <a:prstGeom prst="rect">
            <a:avLst/>
          </a:prstGeom>
        </p:spPr>
      </p:pic>
      <p:pic>
        <p:nvPicPr>
          <p:cNvPr id="9" name="Picture 8">
            <a:extLst>
              <a:ext uri="{FF2B5EF4-FFF2-40B4-BE49-F238E27FC236}">
                <a16:creationId xmlns:a16="http://schemas.microsoft.com/office/drawing/2014/main" id="{51858A08-4C70-5AD0-B529-3C656F3EB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516" y="4722426"/>
            <a:ext cx="1475510" cy="1600200"/>
          </a:xfrm>
          <a:prstGeom prst="rect">
            <a:avLst/>
          </a:prstGeom>
        </p:spPr>
      </p:pic>
      <p:pic>
        <p:nvPicPr>
          <p:cNvPr id="11" name="Picture 10">
            <a:extLst>
              <a:ext uri="{FF2B5EF4-FFF2-40B4-BE49-F238E27FC236}">
                <a16:creationId xmlns:a16="http://schemas.microsoft.com/office/drawing/2014/main" id="{F9FAC0FE-C77E-4AE6-410E-947FBBD79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762" y="4722426"/>
            <a:ext cx="1525288" cy="1600200"/>
          </a:xfrm>
          <a:prstGeom prst="rect">
            <a:avLst/>
          </a:prstGeom>
        </p:spPr>
      </p:pic>
      <p:pic>
        <p:nvPicPr>
          <p:cNvPr id="13" name="Picture 12">
            <a:extLst>
              <a:ext uri="{FF2B5EF4-FFF2-40B4-BE49-F238E27FC236}">
                <a16:creationId xmlns:a16="http://schemas.microsoft.com/office/drawing/2014/main" id="{00B0CF55-E14D-B1A8-77F5-7AF95E441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5012" y="3122226"/>
            <a:ext cx="1524001" cy="1600200"/>
          </a:xfrm>
          <a:prstGeom prst="rect">
            <a:avLst/>
          </a:prstGeom>
        </p:spPr>
      </p:pic>
      <p:pic>
        <p:nvPicPr>
          <p:cNvPr id="15" name="Picture 14">
            <a:extLst>
              <a:ext uri="{FF2B5EF4-FFF2-40B4-BE49-F238E27FC236}">
                <a16:creationId xmlns:a16="http://schemas.microsoft.com/office/drawing/2014/main" id="{B854B0A1-21F5-39F5-C1AB-178DE605F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800" y="3122226"/>
            <a:ext cx="1524000" cy="1600200"/>
          </a:xfrm>
          <a:prstGeom prst="rect">
            <a:avLst/>
          </a:prstGeom>
        </p:spPr>
      </p:pic>
      <p:pic>
        <p:nvPicPr>
          <p:cNvPr id="17" name="Picture 16">
            <a:extLst>
              <a:ext uri="{FF2B5EF4-FFF2-40B4-BE49-F238E27FC236}">
                <a16:creationId xmlns:a16="http://schemas.microsoft.com/office/drawing/2014/main" id="{C637E1C1-0BEF-5689-12B1-2B4B98BC8D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0001" y="3130513"/>
            <a:ext cx="1524001" cy="1600200"/>
          </a:xfrm>
          <a:prstGeom prst="rect">
            <a:avLst/>
          </a:prstGeom>
        </p:spPr>
      </p:pic>
      <p:sp>
        <p:nvSpPr>
          <p:cNvPr id="19" name="TextBox 18">
            <a:extLst>
              <a:ext uri="{FF2B5EF4-FFF2-40B4-BE49-F238E27FC236}">
                <a16:creationId xmlns:a16="http://schemas.microsoft.com/office/drawing/2014/main" id="{4B80EF15-C50A-B0EA-A160-9236571278F2}"/>
              </a:ext>
            </a:extLst>
          </p:cNvPr>
          <p:cNvSpPr txBox="1"/>
          <p:nvPr/>
        </p:nvSpPr>
        <p:spPr>
          <a:xfrm>
            <a:off x="4605919" y="6458565"/>
            <a:ext cx="2980160" cy="338554"/>
          </a:xfrm>
          <a:prstGeom prst="rect">
            <a:avLst/>
          </a:prstGeom>
          <a:noFill/>
        </p:spPr>
        <p:txBody>
          <a:bodyPr wrap="square">
            <a:spAutoFit/>
          </a:bodyPr>
          <a:lstStyle/>
          <a:p>
            <a:pPr algn="ctr"/>
            <a:r>
              <a:rPr lang="en-US" sz="1600" i="1" dirty="0"/>
              <a:t>https://en.wikipedia.org/wiki</a:t>
            </a:r>
          </a:p>
        </p:txBody>
      </p:sp>
    </p:spTree>
    <p:extLst>
      <p:ext uri="{BB962C8B-B14F-4D97-AF65-F5344CB8AC3E}">
        <p14:creationId xmlns:p14="http://schemas.microsoft.com/office/powerpoint/2010/main" val="42719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6303-4616-6E40-AB4B-47DFA99EBBA1}"/>
              </a:ext>
            </a:extLst>
          </p:cNvPr>
          <p:cNvSpPr>
            <a:spLocks noGrp="1"/>
          </p:cNvSpPr>
          <p:nvPr>
            <p:ph type="title"/>
          </p:nvPr>
        </p:nvSpPr>
        <p:spPr>
          <a:xfrm>
            <a:off x="838200" y="303350"/>
            <a:ext cx="10515600" cy="1325563"/>
          </a:xfrm>
        </p:spPr>
        <p:txBody>
          <a:bodyPr>
            <a:normAutofit/>
          </a:bodyPr>
          <a:lstStyle/>
          <a:p>
            <a:pPr algn="ctr"/>
            <a:r>
              <a:rPr lang="en-US" sz="4000" b="1" dirty="0">
                <a:solidFill>
                  <a:srgbClr val="00B050"/>
                </a:solidFill>
                <a:latin typeface="+mn-lt"/>
                <a:cs typeface="Times New Roman" panose="02020603050405020304" pitchFamily="18" charset="0"/>
              </a:rPr>
              <a:t>Ecosystem services</a:t>
            </a:r>
            <a:endParaRPr lang="en-US" sz="4000" dirty="0"/>
          </a:p>
        </p:txBody>
      </p:sp>
      <p:sp>
        <p:nvSpPr>
          <p:cNvPr id="5" name="TextBox 4">
            <a:extLst>
              <a:ext uri="{FF2B5EF4-FFF2-40B4-BE49-F238E27FC236}">
                <a16:creationId xmlns:a16="http://schemas.microsoft.com/office/drawing/2014/main" id="{E5EE4A33-5315-8728-65EF-3AC27543219A}"/>
              </a:ext>
            </a:extLst>
          </p:cNvPr>
          <p:cNvSpPr txBox="1"/>
          <p:nvPr/>
        </p:nvSpPr>
        <p:spPr>
          <a:xfrm>
            <a:off x="838200" y="1491065"/>
            <a:ext cx="5257800" cy="4708981"/>
          </a:xfrm>
          <a:prstGeom prst="rect">
            <a:avLst/>
          </a:prstGeom>
          <a:noFill/>
        </p:spPr>
        <p:txBody>
          <a:bodyPr wrap="square">
            <a:spAutoFit/>
          </a:bodyPr>
          <a:lstStyle/>
          <a:p>
            <a:pPr algn="just"/>
            <a:r>
              <a:rPr lang="en-US" sz="3000" dirty="0">
                <a:effectLst/>
                <a:ea typeface="DengXian" panose="02010600030101010101" pitchFamily="2" charset="-122"/>
                <a:cs typeface="Times New Roman" panose="02020603050405020304" pitchFamily="18" charset="0"/>
              </a:rPr>
              <a:t>The numerous resources and processes that natural ecosystems supply benefit humans (</a:t>
            </a:r>
            <a:r>
              <a:rPr lang="en-US" sz="3000" dirty="0" err="1">
                <a:effectLst/>
                <a:ea typeface="DengXian" panose="02010600030101010101" pitchFamily="2" charset="-122"/>
                <a:cs typeface="Times New Roman" panose="02020603050405020304" pitchFamily="18" charset="0"/>
              </a:rPr>
              <a:t>Nuriyah</a:t>
            </a:r>
            <a:r>
              <a:rPr lang="en-US" sz="3000" dirty="0">
                <a:effectLst/>
                <a:ea typeface="DengXian" panose="02010600030101010101" pitchFamily="2" charset="-122"/>
                <a:cs typeface="Times New Roman" panose="02020603050405020304" pitchFamily="18" charset="0"/>
              </a:rPr>
              <a:t> et al. 2021). Collectively, these benefits such as food, and fresh water, as well as regulating services like climate regulation and pest control are known as ecosystem services (</a:t>
            </a:r>
            <a:r>
              <a:rPr lang="en-US" sz="3000" dirty="0" err="1">
                <a:effectLst/>
                <a:ea typeface="DengXian" panose="02010600030101010101" pitchFamily="2" charset="-122"/>
                <a:cs typeface="Times New Roman" panose="02020603050405020304" pitchFamily="18" charset="0"/>
              </a:rPr>
              <a:t>Nuriyah</a:t>
            </a:r>
            <a:r>
              <a:rPr lang="en-US" sz="3000" dirty="0">
                <a:effectLst/>
                <a:ea typeface="DengXian" panose="02010600030101010101" pitchFamily="2" charset="-122"/>
                <a:cs typeface="Times New Roman" panose="02020603050405020304" pitchFamily="18" charset="0"/>
              </a:rPr>
              <a:t> et al. 2021).</a:t>
            </a:r>
            <a:endParaRPr lang="en-US" sz="3000" dirty="0">
              <a:cs typeface="Times New Roman" panose="02020603050405020304" pitchFamily="18" charset="0"/>
            </a:endParaRPr>
          </a:p>
        </p:txBody>
      </p:sp>
      <p:pic>
        <p:nvPicPr>
          <p:cNvPr id="6" name="Рисунок 7">
            <a:extLst>
              <a:ext uri="{FF2B5EF4-FFF2-40B4-BE49-F238E27FC236}">
                <a16:creationId xmlns:a16="http://schemas.microsoft.com/office/drawing/2014/main" id="{C4712B4C-DC48-12E5-FBEF-E27C97DF2B0F}"/>
              </a:ext>
            </a:extLst>
          </p:cNvPr>
          <p:cNvPicPr>
            <a:picLocks noChangeAspect="1"/>
          </p:cNvPicPr>
          <p:nvPr/>
        </p:nvPicPr>
        <p:blipFill>
          <a:blip r:embed="rId2"/>
          <a:stretch>
            <a:fillRect/>
          </a:stretch>
        </p:blipFill>
        <p:spPr>
          <a:xfrm>
            <a:off x="6616382" y="1690689"/>
            <a:ext cx="4737418" cy="4509358"/>
          </a:xfrm>
          <a:prstGeom prst="rect">
            <a:avLst/>
          </a:prstGeom>
        </p:spPr>
      </p:pic>
      <p:sp>
        <p:nvSpPr>
          <p:cNvPr id="8" name="TextBox 7">
            <a:extLst>
              <a:ext uri="{FF2B5EF4-FFF2-40B4-BE49-F238E27FC236}">
                <a16:creationId xmlns:a16="http://schemas.microsoft.com/office/drawing/2014/main" id="{DAF65775-D8B8-9C4B-2E69-E6981AA368B0}"/>
              </a:ext>
            </a:extLst>
          </p:cNvPr>
          <p:cNvSpPr txBox="1"/>
          <p:nvPr/>
        </p:nvSpPr>
        <p:spPr>
          <a:xfrm>
            <a:off x="4176285" y="6323598"/>
            <a:ext cx="7177515" cy="338554"/>
          </a:xfrm>
          <a:prstGeom prst="rect">
            <a:avLst/>
          </a:prstGeom>
          <a:noFill/>
        </p:spPr>
        <p:txBody>
          <a:bodyPr wrap="square">
            <a:spAutoFit/>
          </a:bodyPr>
          <a:lstStyle/>
          <a:p>
            <a:pPr algn="ctr"/>
            <a:r>
              <a:rPr lang="ru-RU" sz="1600" i="1" dirty="0"/>
              <a:t>https://19january2017snapshot.epa.gov/enviroatlas/ecosystem-services-enviroatlas</a:t>
            </a:r>
          </a:p>
        </p:txBody>
      </p:sp>
    </p:spTree>
    <p:extLst>
      <p:ext uri="{BB962C8B-B14F-4D97-AF65-F5344CB8AC3E}">
        <p14:creationId xmlns:p14="http://schemas.microsoft.com/office/powerpoint/2010/main" val="357455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C4C3766-414D-4999-8B71-C65855C112CD}"/>
              </a:ext>
            </a:extLst>
          </p:cNvPr>
          <p:cNvPicPr>
            <a:picLocks noChangeAspect="1"/>
          </p:cNvPicPr>
          <p:nvPr/>
        </p:nvPicPr>
        <p:blipFill>
          <a:blip r:embed="rId2"/>
          <a:stretch>
            <a:fillRect/>
          </a:stretch>
        </p:blipFill>
        <p:spPr>
          <a:xfrm>
            <a:off x="6324605" y="1594239"/>
            <a:ext cx="5029200" cy="911282"/>
          </a:xfrm>
          <a:prstGeom prst="rect">
            <a:avLst/>
          </a:prstGeom>
        </p:spPr>
      </p:pic>
      <p:pic>
        <p:nvPicPr>
          <p:cNvPr id="6" name="Рисунок 5">
            <a:extLst>
              <a:ext uri="{FF2B5EF4-FFF2-40B4-BE49-F238E27FC236}">
                <a16:creationId xmlns:a16="http://schemas.microsoft.com/office/drawing/2014/main" id="{87BD5577-D3A1-4F5B-85A2-E61440D5AAA9}"/>
              </a:ext>
            </a:extLst>
          </p:cNvPr>
          <p:cNvPicPr>
            <a:picLocks noChangeAspect="1"/>
          </p:cNvPicPr>
          <p:nvPr/>
        </p:nvPicPr>
        <p:blipFill>
          <a:blip r:embed="rId3"/>
          <a:stretch>
            <a:fillRect/>
          </a:stretch>
        </p:blipFill>
        <p:spPr>
          <a:xfrm>
            <a:off x="6324605" y="2721817"/>
            <a:ext cx="5029195" cy="910818"/>
          </a:xfrm>
          <a:prstGeom prst="rect">
            <a:avLst/>
          </a:prstGeom>
        </p:spPr>
      </p:pic>
      <p:pic>
        <p:nvPicPr>
          <p:cNvPr id="9" name="Рисунок 8">
            <a:extLst>
              <a:ext uri="{FF2B5EF4-FFF2-40B4-BE49-F238E27FC236}">
                <a16:creationId xmlns:a16="http://schemas.microsoft.com/office/drawing/2014/main" id="{C7D1B068-F356-4ACE-AB26-B20716D926D5}"/>
              </a:ext>
            </a:extLst>
          </p:cNvPr>
          <p:cNvPicPr>
            <a:picLocks noChangeAspect="1"/>
          </p:cNvPicPr>
          <p:nvPr/>
        </p:nvPicPr>
        <p:blipFill>
          <a:blip r:embed="rId4"/>
          <a:stretch>
            <a:fillRect/>
          </a:stretch>
        </p:blipFill>
        <p:spPr>
          <a:xfrm>
            <a:off x="6393879" y="4970775"/>
            <a:ext cx="5029195" cy="910818"/>
          </a:xfrm>
          <a:prstGeom prst="rect">
            <a:avLst/>
          </a:prstGeom>
        </p:spPr>
      </p:pic>
      <p:sp>
        <p:nvSpPr>
          <p:cNvPr id="8" name="TextBox 7">
            <a:extLst>
              <a:ext uri="{FF2B5EF4-FFF2-40B4-BE49-F238E27FC236}">
                <a16:creationId xmlns:a16="http://schemas.microsoft.com/office/drawing/2014/main" id="{1C433A7E-7205-4C87-8CF1-66759AEE7AC6}"/>
              </a:ext>
            </a:extLst>
          </p:cNvPr>
          <p:cNvSpPr txBox="1"/>
          <p:nvPr/>
        </p:nvSpPr>
        <p:spPr>
          <a:xfrm>
            <a:off x="5730722" y="6400339"/>
            <a:ext cx="6207577" cy="338554"/>
          </a:xfrm>
          <a:prstGeom prst="rect">
            <a:avLst/>
          </a:prstGeom>
          <a:noFill/>
        </p:spPr>
        <p:txBody>
          <a:bodyPr wrap="square">
            <a:spAutoFit/>
          </a:bodyPr>
          <a:lstStyle/>
          <a:p>
            <a:pPr algn="ctr"/>
            <a:r>
              <a:rPr lang="ru-RU" sz="1600" i="1" dirty="0"/>
              <a:t>https://www.ehu.eus/cdsea/web/index.php/research/ecosystem-services</a:t>
            </a:r>
          </a:p>
        </p:txBody>
      </p:sp>
      <p:sp>
        <p:nvSpPr>
          <p:cNvPr id="10" name="Заголовок 1">
            <a:extLst>
              <a:ext uri="{FF2B5EF4-FFF2-40B4-BE49-F238E27FC236}">
                <a16:creationId xmlns:a16="http://schemas.microsoft.com/office/drawing/2014/main" id="{608312DA-0786-4DBC-A0AF-3081841FF1E5}"/>
              </a:ext>
            </a:extLst>
          </p:cNvPr>
          <p:cNvSpPr txBox="1">
            <a:spLocks/>
          </p:cNvSpPr>
          <p:nvPr/>
        </p:nvSpPr>
        <p:spPr>
          <a:xfrm>
            <a:off x="640976" y="119107"/>
            <a:ext cx="5102876" cy="985422"/>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1800" i="1" dirty="0"/>
            </a:br>
            <a:br>
              <a:rPr lang="en-US" sz="1800" i="1" dirty="0"/>
            </a:br>
            <a:br>
              <a:rPr lang="en-US" sz="1800" i="1" dirty="0"/>
            </a:br>
            <a:br>
              <a:rPr lang="en-US" sz="1800" i="1" dirty="0"/>
            </a:br>
            <a:br>
              <a:rPr lang="en-US" sz="1800" i="1" dirty="0"/>
            </a:br>
            <a:br>
              <a:rPr lang="en-US" sz="1800" i="1" dirty="0"/>
            </a:br>
            <a:br>
              <a:rPr lang="en-US" sz="1800" i="1" dirty="0"/>
            </a:br>
            <a:br>
              <a:rPr lang="en-US" sz="1800" i="1" dirty="0"/>
            </a:br>
            <a:endParaRPr lang="ru-RU" sz="2700"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5517750A-4806-4607-9026-E9443F499CA8}"/>
              </a:ext>
            </a:extLst>
          </p:cNvPr>
          <p:cNvSpPr/>
          <p:nvPr/>
        </p:nvSpPr>
        <p:spPr>
          <a:xfrm>
            <a:off x="838197" y="1594239"/>
            <a:ext cx="5029200" cy="9144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Provisioning services</a:t>
            </a:r>
          </a:p>
        </p:txBody>
      </p:sp>
      <p:sp>
        <p:nvSpPr>
          <p:cNvPr id="7" name="Прямоугольник 6">
            <a:extLst>
              <a:ext uri="{FF2B5EF4-FFF2-40B4-BE49-F238E27FC236}">
                <a16:creationId xmlns:a16="http://schemas.microsoft.com/office/drawing/2014/main" id="{079AEE8B-8898-4A51-95A2-B0317841443C}"/>
              </a:ext>
            </a:extLst>
          </p:cNvPr>
          <p:cNvSpPr/>
          <p:nvPr/>
        </p:nvSpPr>
        <p:spPr>
          <a:xfrm>
            <a:off x="838197" y="2721817"/>
            <a:ext cx="5029200" cy="910818"/>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Regulating services</a:t>
            </a:r>
          </a:p>
        </p:txBody>
      </p:sp>
      <p:sp>
        <p:nvSpPr>
          <p:cNvPr id="12" name="Прямоугольник 11">
            <a:extLst>
              <a:ext uri="{FF2B5EF4-FFF2-40B4-BE49-F238E27FC236}">
                <a16:creationId xmlns:a16="http://schemas.microsoft.com/office/drawing/2014/main" id="{B5173FC8-DA4F-4219-A3A8-EDF6109B8C93}"/>
              </a:ext>
            </a:extLst>
          </p:cNvPr>
          <p:cNvSpPr/>
          <p:nvPr/>
        </p:nvSpPr>
        <p:spPr>
          <a:xfrm>
            <a:off x="838198" y="3845813"/>
            <a:ext cx="5029199" cy="91178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Supporting services</a:t>
            </a:r>
          </a:p>
        </p:txBody>
      </p:sp>
      <p:sp>
        <p:nvSpPr>
          <p:cNvPr id="13" name="Прямоугольник 12">
            <a:extLst>
              <a:ext uri="{FF2B5EF4-FFF2-40B4-BE49-F238E27FC236}">
                <a16:creationId xmlns:a16="http://schemas.microsoft.com/office/drawing/2014/main" id="{0E7AEC96-85F8-4FA5-836F-E933675802C8}"/>
              </a:ext>
            </a:extLst>
          </p:cNvPr>
          <p:cNvSpPr/>
          <p:nvPr/>
        </p:nvSpPr>
        <p:spPr>
          <a:xfrm>
            <a:off x="838197" y="4970776"/>
            <a:ext cx="5029199" cy="910817"/>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Cultural services</a:t>
            </a:r>
          </a:p>
        </p:txBody>
      </p:sp>
      <p:pic>
        <p:nvPicPr>
          <p:cNvPr id="15" name="Рисунок 14">
            <a:extLst>
              <a:ext uri="{FF2B5EF4-FFF2-40B4-BE49-F238E27FC236}">
                <a16:creationId xmlns:a16="http://schemas.microsoft.com/office/drawing/2014/main" id="{8059CE21-426F-4938-8608-CA0DA163A525}"/>
              </a:ext>
            </a:extLst>
          </p:cNvPr>
          <p:cNvPicPr>
            <a:picLocks noChangeAspect="1"/>
          </p:cNvPicPr>
          <p:nvPr/>
        </p:nvPicPr>
        <p:blipFill>
          <a:blip r:embed="rId5"/>
          <a:stretch>
            <a:fillRect/>
          </a:stretch>
        </p:blipFill>
        <p:spPr>
          <a:xfrm>
            <a:off x="6389188" y="3846781"/>
            <a:ext cx="2509907" cy="910817"/>
          </a:xfrm>
          <a:prstGeom prst="rect">
            <a:avLst/>
          </a:prstGeom>
        </p:spPr>
      </p:pic>
      <p:pic>
        <p:nvPicPr>
          <p:cNvPr id="17" name="Рисунок 16">
            <a:extLst>
              <a:ext uri="{FF2B5EF4-FFF2-40B4-BE49-F238E27FC236}">
                <a16:creationId xmlns:a16="http://schemas.microsoft.com/office/drawing/2014/main" id="{5B9EB2EA-61DD-4C3E-B8CE-D65471B413D0}"/>
              </a:ext>
            </a:extLst>
          </p:cNvPr>
          <p:cNvPicPr>
            <a:picLocks noChangeAspect="1"/>
          </p:cNvPicPr>
          <p:nvPr/>
        </p:nvPicPr>
        <p:blipFill>
          <a:blip r:embed="rId6"/>
          <a:stretch>
            <a:fillRect/>
          </a:stretch>
        </p:blipFill>
        <p:spPr>
          <a:xfrm>
            <a:off x="8908477" y="3846781"/>
            <a:ext cx="2509906" cy="910817"/>
          </a:xfrm>
          <a:prstGeom prst="rect">
            <a:avLst/>
          </a:prstGeom>
        </p:spPr>
      </p:pic>
      <p:sp>
        <p:nvSpPr>
          <p:cNvPr id="16" name="TextBox 15">
            <a:extLst>
              <a:ext uri="{FF2B5EF4-FFF2-40B4-BE49-F238E27FC236}">
                <a16:creationId xmlns:a16="http://schemas.microsoft.com/office/drawing/2014/main" id="{C18BD1E0-9032-4B55-95FF-ECA77DFEB4EE}"/>
              </a:ext>
            </a:extLst>
          </p:cNvPr>
          <p:cNvSpPr txBox="1"/>
          <p:nvPr/>
        </p:nvSpPr>
        <p:spPr>
          <a:xfrm>
            <a:off x="1053186" y="6400339"/>
            <a:ext cx="4278456" cy="338554"/>
          </a:xfrm>
          <a:prstGeom prst="rect">
            <a:avLst/>
          </a:prstGeom>
          <a:noFill/>
        </p:spPr>
        <p:txBody>
          <a:bodyPr wrap="square">
            <a:spAutoFit/>
          </a:bodyPr>
          <a:lstStyle/>
          <a:p>
            <a:pPr algn="ctr"/>
            <a:r>
              <a:rPr lang="en-US" sz="1600" i="1" dirty="0">
                <a:ea typeface="Calibri" panose="020F0502020204030204" pitchFamily="34" charset="0"/>
              </a:rPr>
              <a:t>Source</a:t>
            </a:r>
            <a:r>
              <a:rPr lang="uz-Latn-UZ" sz="1600" i="1" dirty="0">
                <a:effectLst/>
                <a:ea typeface="Calibri" panose="020F0502020204030204" pitchFamily="34" charset="0"/>
              </a:rPr>
              <a:t>: Millennium Ecosystem Assessment (2005)</a:t>
            </a:r>
            <a:endParaRPr lang="ru-RU" sz="1600" dirty="0"/>
          </a:p>
        </p:txBody>
      </p:sp>
      <p:sp>
        <p:nvSpPr>
          <p:cNvPr id="5" name="Title 1">
            <a:extLst>
              <a:ext uri="{FF2B5EF4-FFF2-40B4-BE49-F238E27FC236}">
                <a16:creationId xmlns:a16="http://schemas.microsoft.com/office/drawing/2014/main" id="{BEDC9CDD-4695-BA5A-7281-086BF611FC4C}"/>
              </a:ext>
            </a:extLst>
          </p:cNvPr>
          <p:cNvSpPr txBox="1">
            <a:spLocks/>
          </p:cNvSpPr>
          <p:nvPr/>
        </p:nvSpPr>
        <p:spPr>
          <a:xfrm>
            <a:off x="838195" y="268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B050"/>
                </a:solidFill>
                <a:latin typeface="+mn-lt"/>
                <a:cs typeface="Times New Roman" panose="02020603050405020304" pitchFamily="18" charset="0"/>
              </a:rPr>
              <a:t>Ecosystem services (continue)</a:t>
            </a:r>
            <a:endParaRPr lang="en-US" sz="4000" dirty="0"/>
          </a:p>
        </p:txBody>
      </p:sp>
    </p:spTree>
    <p:extLst>
      <p:ext uri="{BB962C8B-B14F-4D97-AF65-F5344CB8AC3E}">
        <p14:creationId xmlns:p14="http://schemas.microsoft.com/office/powerpoint/2010/main" val="46672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a:extLst>
              <a:ext uri="{FF2B5EF4-FFF2-40B4-BE49-F238E27FC236}">
                <a16:creationId xmlns:a16="http://schemas.microsoft.com/office/drawing/2014/main" id="{92FF78D2-596A-C0F0-C871-9CF1F41DBF39}"/>
              </a:ext>
            </a:extLst>
          </p:cNvPr>
          <p:cNvSpPr txBox="1"/>
          <p:nvPr/>
        </p:nvSpPr>
        <p:spPr>
          <a:xfrm>
            <a:off x="291025" y="2022456"/>
            <a:ext cx="2859259" cy="461665"/>
          </a:xfrm>
          <a:prstGeom prst="rect">
            <a:avLst/>
          </a:prstGeom>
          <a:noFill/>
        </p:spPr>
        <p:txBody>
          <a:bodyPr wrap="square">
            <a:spAutoFit/>
          </a:bodyPr>
          <a:lstStyle/>
          <a:p>
            <a:pPr algn="ctr"/>
            <a:r>
              <a:rPr lang="en-US" sz="2400" dirty="0"/>
              <a:t>Provisioning services</a:t>
            </a:r>
          </a:p>
        </p:txBody>
      </p:sp>
      <p:sp>
        <p:nvSpPr>
          <p:cNvPr id="76" name="TextBox 75">
            <a:extLst>
              <a:ext uri="{FF2B5EF4-FFF2-40B4-BE49-F238E27FC236}">
                <a16:creationId xmlns:a16="http://schemas.microsoft.com/office/drawing/2014/main" id="{3CCC68F9-B3AC-E2DF-126C-C770C1C39660}"/>
              </a:ext>
            </a:extLst>
          </p:cNvPr>
          <p:cNvSpPr txBox="1"/>
          <p:nvPr/>
        </p:nvSpPr>
        <p:spPr>
          <a:xfrm>
            <a:off x="3240845" y="2022456"/>
            <a:ext cx="2647949" cy="461665"/>
          </a:xfrm>
          <a:prstGeom prst="rect">
            <a:avLst/>
          </a:prstGeom>
          <a:noFill/>
        </p:spPr>
        <p:txBody>
          <a:bodyPr wrap="square">
            <a:spAutoFit/>
          </a:bodyPr>
          <a:lstStyle/>
          <a:p>
            <a:pPr algn="ctr"/>
            <a:r>
              <a:rPr lang="en-US" sz="2400" dirty="0"/>
              <a:t>Regulating services</a:t>
            </a:r>
          </a:p>
        </p:txBody>
      </p:sp>
      <p:sp>
        <p:nvSpPr>
          <p:cNvPr id="78" name="TextBox 77">
            <a:extLst>
              <a:ext uri="{FF2B5EF4-FFF2-40B4-BE49-F238E27FC236}">
                <a16:creationId xmlns:a16="http://schemas.microsoft.com/office/drawing/2014/main" id="{5682ACDD-312D-E987-B0A0-B9AB00CB0BF7}"/>
              </a:ext>
            </a:extLst>
          </p:cNvPr>
          <p:cNvSpPr txBox="1"/>
          <p:nvPr/>
        </p:nvSpPr>
        <p:spPr>
          <a:xfrm>
            <a:off x="5986389" y="2037083"/>
            <a:ext cx="3379763" cy="461665"/>
          </a:xfrm>
          <a:prstGeom prst="rect">
            <a:avLst/>
          </a:prstGeom>
          <a:noFill/>
        </p:spPr>
        <p:txBody>
          <a:bodyPr wrap="square">
            <a:spAutoFit/>
          </a:bodyPr>
          <a:lstStyle/>
          <a:p>
            <a:pPr algn="ctr"/>
            <a:r>
              <a:rPr lang="en-US" sz="2400" dirty="0"/>
              <a:t>Supporting services</a:t>
            </a:r>
          </a:p>
        </p:txBody>
      </p:sp>
      <p:sp>
        <p:nvSpPr>
          <p:cNvPr id="80" name="TextBox 79">
            <a:extLst>
              <a:ext uri="{FF2B5EF4-FFF2-40B4-BE49-F238E27FC236}">
                <a16:creationId xmlns:a16="http://schemas.microsoft.com/office/drawing/2014/main" id="{534A0A50-7E95-5B1B-C200-4ED90C3C8684}"/>
              </a:ext>
            </a:extLst>
          </p:cNvPr>
          <p:cNvSpPr txBox="1"/>
          <p:nvPr/>
        </p:nvSpPr>
        <p:spPr>
          <a:xfrm>
            <a:off x="9680327" y="2037084"/>
            <a:ext cx="2226213" cy="461665"/>
          </a:xfrm>
          <a:prstGeom prst="rect">
            <a:avLst/>
          </a:prstGeom>
          <a:noFill/>
        </p:spPr>
        <p:txBody>
          <a:bodyPr wrap="square">
            <a:spAutoFit/>
          </a:bodyPr>
          <a:lstStyle/>
          <a:p>
            <a:pPr algn="ctr"/>
            <a:r>
              <a:rPr lang="en-US" sz="2400" dirty="0"/>
              <a:t>Cultural services</a:t>
            </a:r>
          </a:p>
        </p:txBody>
      </p:sp>
      <p:sp>
        <p:nvSpPr>
          <p:cNvPr id="87" name="TextBox 86">
            <a:extLst>
              <a:ext uri="{FF2B5EF4-FFF2-40B4-BE49-F238E27FC236}">
                <a16:creationId xmlns:a16="http://schemas.microsoft.com/office/drawing/2014/main" id="{5AD10434-CAA4-A277-4983-882CEB19D033}"/>
              </a:ext>
            </a:extLst>
          </p:cNvPr>
          <p:cNvSpPr txBox="1"/>
          <p:nvPr/>
        </p:nvSpPr>
        <p:spPr>
          <a:xfrm>
            <a:off x="883406" y="3846045"/>
            <a:ext cx="1681091" cy="2308324"/>
          </a:xfrm>
          <a:prstGeom prst="rect">
            <a:avLst/>
          </a:prstGeom>
          <a:noFill/>
        </p:spPr>
        <p:txBody>
          <a:bodyPr wrap="square">
            <a:spAutoFit/>
          </a:bodyPr>
          <a:lstStyle/>
          <a:p>
            <a:pPr algn="ctr"/>
            <a:r>
              <a:rPr lang="en-US" sz="2400" dirty="0"/>
              <a:t>Honey</a:t>
            </a:r>
          </a:p>
          <a:p>
            <a:pPr algn="ctr"/>
            <a:r>
              <a:rPr lang="en-US" sz="2400" dirty="0"/>
              <a:t>Royal jelly</a:t>
            </a:r>
          </a:p>
          <a:p>
            <a:pPr algn="ctr"/>
            <a:r>
              <a:rPr lang="en-US" sz="2400" dirty="0"/>
              <a:t>Pollen</a:t>
            </a:r>
          </a:p>
          <a:p>
            <a:pPr algn="ctr"/>
            <a:r>
              <a:rPr lang="en-US" sz="2400" dirty="0"/>
              <a:t>Beeswax</a:t>
            </a:r>
          </a:p>
          <a:p>
            <a:pPr algn="ctr"/>
            <a:r>
              <a:rPr lang="en-US" sz="2400" dirty="0"/>
              <a:t>Propolis</a:t>
            </a:r>
          </a:p>
          <a:p>
            <a:pPr algn="ctr"/>
            <a:r>
              <a:rPr lang="en-US" sz="2400" dirty="0"/>
              <a:t>Bee venom</a:t>
            </a:r>
          </a:p>
        </p:txBody>
      </p:sp>
      <p:sp>
        <p:nvSpPr>
          <p:cNvPr id="102" name="TextBox 101">
            <a:extLst>
              <a:ext uri="{FF2B5EF4-FFF2-40B4-BE49-F238E27FC236}">
                <a16:creationId xmlns:a16="http://schemas.microsoft.com/office/drawing/2014/main" id="{29ECA268-643A-2472-1394-D6AE0E7A592D}"/>
              </a:ext>
            </a:extLst>
          </p:cNvPr>
          <p:cNvSpPr txBox="1"/>
          <p:nvPr/>
        </p:nvSpPr>
        <p:spPr>
          <a:xfrm>
            <a:off x="9374794" y="3846045"/>
            <a:ext cx="2825847" cy="1938992"/>
          </a:xfrm>
          <a:prstGeom prst="rect">
            <a:avLst/>
          </a:prstGeom>
          <a:noFill/>
        </p:spPr>
        <p:txBody>
          <a:bodyPr wrap="square">
            <a:spAutoFit/>
          </a:bodyPr>
          <a:lstStyle/>
          <a:p>
            <a:pPr algn="ctr"/>
            <a:r>
              <a:rPr lang="en-US" sz="2400" dirty="0"/>
              <a:t>Beekeeping </a:t>
            </a:r>
          </a:p>
          <a:p>
            <a:pPr algn="ctr"/>
            <a:r>
              <a:rPr lang="en-US" sz="2400" dirty="0"/>
              <a:t>Religious symbol</a:t>
            </a:r>
          </a:p>
          <a:p>
            <a:pPr algn="ctr"/>
            <a:r>
              <a:rPr lang="en-US" sz="2400" dirty="0"/>
              <a:t>Cultural exhibition</a:t>
            </a:r>
          </a:p>
          <a:p>
            <a:pPr algn="ctr"/>
            <a:r>
              <a:rPr lang="en-US" sz="2400" dirty="0"/>
              <a:t>Apiculture tourism</a:t>
            </a:r>
          </a:p>
          <a:p>
            <a:pPr algn="ctr"/>
            <a:r>
              <a:rPr lang="en-US" sz="2400" dirty="0"/>
              <a:t>Science &amp; Education</a:t>
            </a:r>
          </a:p>
        </p:txBody>
      </p:sp>
      <p:sp>
        <p:nvSpPr>
          <p:cNvPr id="104" name="TextBox 103">
            <a:extLst>
              <a:ext uri="{FF2B5EF4-FFF2-40B4-BE49-F238E27FC236}">
                <a16:creationId xmlns:a16="http://schemas.microsoft.com/office/drawing/2014/main" id="{46AAC802-B614-5D40-23B2-B40F366F6C80}"/>
              </a:ext>
            </a:extLst>
          </p:cNvPr>
          <p:cNvSpPr txBox="1"/>
          <p:nvPr/>
        </p:nvSpPr>
        <p:spPr>
          <a:xfrm>
            <a:off x="3753877" y="3846045"/>
            <a:ext cx="1621883" cy="461665"/>
          </a:xfrm>
          <a:prstGeom prst="rect">
            <a:avLst/>
          </a:prstGeom>
          <a:noFill/>
        </p:spPr>
        <p:txBody>
          <a:bodyPr wrap="square">
            <a:spAutoFit/>
          </a:bodyPr>
          <a:lstStyle/>
          <a:p>
            <a:pPr algn="ctr"/>
            <a:r>
              <a:rPr lang="en-US" sz="2400" dirty="0"/>
              <a:t>Pollination</a:t>
            </a:r>
          </a:p>
        </p:txBody>
      </p:sp>
      <p:sp>
        <p:nvSpPr>
          <p:cNvPr id="111" name="TextBox 110">
            <a:extLst>
              <a:ext uri="{FF2B5EF4-FFF2-40B4-BE49-F238E27FC236}">
                <a16:creationId xmlns:a16="http://schemas.microsoft.com/office/drawing/2014/main" id="{07A7641B-658F-8DE9-AEAB-405DDDF1B178}"/>
              </a:ext>
            </a:extLst>
          </p:cNvPr>
          <p:cNvSpPr txBox="1"/>
          <p:nvPr/>
        </p:nvSpPr>
        <p:spPr>
          <a:xfrm>
            <a:off x="6886135" y="3846045"/>
            <a:ext cx="1681092" cy="461665"/>
          </a:xfrm>
          <a:prstGeom prst="rect">
            <a:avLst/>
          </a:prstGeom>
          <a:noFill/>
        </p:spPr>
        <p:txBody>
          <a:bodyPr wrap="square">
            <a:spAutoFit/>
          </a:bodyPr>
          <a:lstStyle/>
          <a:p>
            <a:pPr algn="ctr"/>
            <a:r>
              <a:rPr lang="en-US" sz="2400" dirty="0"/>
              <a:t>Biodiversity</a:t>
            </a:r>
          </a:p>
        </p:txBody>
      </p:sp>
      <p:sp>
        <p:nvSpPr>
          <p:cNvPr id="4" name="TextBox 3">
            <a:extLst>
              <a:ext uri="{FF2B5EF4-FFF2-40B4-BE49-F238E27FC236}">
                <a16:creationId xmlns:a16="http://schemas.microsoft.com/office/drawing/2014/main" id="{15C5B607-43CC-8073-A001-C53B80B64A7B}"/>
              </a:ext>
            </a:extLst>
          </p:cNvPr>
          <p:cNvSpPr txBox="1"/>
          <p:nvPr/>
        </p:nvSpPr>
        <p:spPr>
          <a:xfrm>
            <a:off x="2730161" y="6089863"/>
            <a:ext cx="6776080" cy="606256"/>
          </a:xfrm>
          <a:prstGeom prst="rect">
            <a:avLst/>
          </a:prstGeom>
          <a:noFill/>
        </p:spPr>
        <p:txBody>
          <a:bodyPr wrap="square">
            <a:spAutoFit/>
          </a:bodyPr>
          <a:lstStyle/>
          <a:p>
            <a:pPr marL="0" marR="0" algn="ctr">
              <a:lnSpc>
                <a:spcPct val="107000"/>
              </a:lnSpc>
              <a:spcBef>
                <a:spcPts val="0"/>
              </a:spcBef>
              <a:spcAft>
                <a:spcPts val="0"/>
              </a:spcAft>
            </a:pPr>
            <a:r>
              <a:rPr lang="en-US" sz="1600" b="1" i="1" dirty="0">
                <a:effectLst/>
                <a:ea typeface="DengXian" panose="02010600030101010101" pitchFamily="2" charset="-122"/>
                <a:cs typeface="Times New Roman" panose="02020603050405020304" pitchFamily="18" charset="0"/>
              </a:rPr>
              <a:t>Fig. 1.</a:t>
            </a:r>
            <a:r>
              <a:rPr lang="en-US" sz="1600" i="1" dirty="0">
                <a:effectLst/>
                <a:ea typeface="DengXian" panose="02010600030101010101" pitchFamily="2" charset="-122"/>
                <a:cs typeface="Times New Roman" panose="02020603050405020304" pitchFamily="18" charset="0"/>
              </a:rPr>
              <a:t> Schematic representation of ecosystem services provided by bee (proposed by </a:t>
            </a:r>
            <a:r>
              <a:rPr lang="en-US" sz="1600" i="1" dirty="0" err="1">
                <a:effectLst/>
                <a:ea typeface="DengXian" panose="02010600030101010101" pitchFamily="2" charset="-122"/>
                <a:cs typeface="Times New Roman" panose="02020603050405020304" pitchFamily="18" charset="0"/>
              </a:rPr>
              <a:t>Aryal</a:t>
            </a:r>
            <a:r>
              <a:rPr lang="en-US" sz="1600" i="1" dirty="0">
                <a:effectLst/>
                <a:ea typeface="DengXian" panose="02010600030101010101" pitchFamily="2" charset="-122"/>
                <a:cs typeface="Times New Roman" panose="02020603050405020304" pitchFamily="18" charset="0"/>
              </a:rPr>
              <a:t> et al. (2020), modified by </a:t>
            </a:r>
            <a:r>
              <a:rPr lang="en-US" sz="1600" i="1" dirty="0" err="1">
                <a:effectLst/>
                <a:ea typeface="DengXian" panose="02010600030101010101" pitchFamily="2" charset="-122"/>
                <a:cs typeface="Times New Roman" panose="02020603050405020304" pitchFamily="18" charset="0"/>
              </a:rPr>
              <a:t>Khamidjonov</a:t>
            </a:r>
            <a:r>
              <a:rPr lang="en-US" sz="1600" i="1" dirty="0">
                <a:effectLst/>
                <a:ea typeface="DengXian" panose="02010600030101010101" pitchFamily="2" charset="-122"/>
                <a:cs typeface="Times New Roman" panose="02020603050405020304" pitchFamily="18" charset="0"/>
              </a:rPr>
              <a:t> (2023))</a:t>
            </a:r>
          </a:p>
        </p:txBody>
      </p:sp>
      <p:sp>
        <p:nvSpPr>
          <p:cNvPr id="6" name="Title 1">
            <a:extLst>
              <a:ext uri="{FF2B5EF4-FFF2-40B4-BE49-F238E27FC236}">
                <a16:creationId xmlns:a16="http://schemas.microsoft.com/office/drawing/2014/main" id="{5CC755F7-2BF8-4F4F-5C67-23B1953AA7D7}"/>
              </a:ext>
            </a:extLst>
          </p:cNvPr>
          <p:cNvSpPr txBox="1">
            <a:spLocks/>
          </p:cNvSpPr>
          <p:nvPr/>
        </p:nvSpPr>
        <p:spPr>
          <a:xfrm>
            <a:off x="860401" y="2985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B050"/>
                </a:solidFill>
                <a:latin typeface="+mn-lt"/>
                <a:cs typeface="Times New Roman" panose="02020603050405020304" pitchFamily="18" charset="0"/>
              </a:rPr>
              <a:t>Bees in ecosystem services</a:t>
            </a:r>
            <a:endParaRPr lang="en-US" sz="4000" dirty="0"/>
          </a:p>
        </p:txBody>
      </p:sp>
      <p:cxnSp>
        <p:nvCxnSpPr>
          <p:cNvPr id="17" name="Straight Arrow Connector 16">
            <a:extLst>
              <a:ext uri="{FF2B5EF4-FFF2-40B4-BE49-F238E27FC236}">
                <a16:creationId xmlns:a16="http://schemas.microsoft.com/office/drawing/2014/main" id="{64692B47-CAEF-1FA7-818F-BFC7A5034951}"/>
              </a:ext>
            </a:extLst>
          </p:cNvPr>
          <p:cNvCxnSpPr>
            <a:cxnSpLocks/>
            <a:endCxn id="74" idx="0"/>
          </p:cNvCxnSpPr>
          <p:nvPr/>
        </p:nvCxnSpPr>
        <p:spPr>
          <a:xfrm flipH="1">
            <a:off x="1720655" y="1350498"/>
            <a:ext cx="4375345" cy="671958"/>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a:extLst>
              <a:ext uri="{FF2B5EF4-FFF2-40B4-BE49-F238E27FC236}">
                <a16:creationId xmlns:a16="http://schemas.microsoft.com/office/drawing/2014/main" id="{EEC2E024-471A-A6C6-08F8-7A7CE74D666C}"/>
              </a:ext>
            </a:extLst>
          </p:cNvPr>
          <p:cNvCxnSpPr>
            <a:cxnSpLocks/>
            <a:endCxn id="76" idx="0"/>
          </p:cNvCxnSpPr>
          <p:nvPr/>
        </p:nvCxnSpPr>
        <p:spPr>
          <a:xfrm flipH="1">
            <a:off x="4564820" y="1350498"/>
            <a:ext cx="1553381" cy="671958"/>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a:extLst>
              <a:ext uri="{FF2B5EF4-FFF2-40B4-BE49-F238E27FC236}">
                <a16:creationId xmlns:a16="http://schemas.microsoft.com/office/drawing/2014/main" id="{6B10B249-F0E0-C8B4-4D8D-78B5D766F446}"/>
              </a:ext>
            </a:extLst>
          </p:cNvPr>
          <p:cNvCxnSpPr>
            <a:cxnSpLocks/>
            <a:endCxn id="78" idx="0"/>
          </p:cNvCxnSpPr>
          <p:nvPr/>
        </p:nvCxnSpPr>
        <p:spPr>
          <a:xfrm>
            <a:off x="6096000" y="1350498"/>
            <a:ext cx="1580271" cy="68658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a:extLst>
              <a:ext uri="{FF2B5EF4-FFF2-40B4-BE49-F238E27FC236}">
                <a16:creationId xmlns:a16="http://schemas.microsoft.com/office/drawing/2014/main" id="{74F3CA95-2875-5A12-8DD4-FD376B098A8E}"/>
              </a:ext>
            </a:extLst>
          </p:cNvPr>
          <p:cNvCxnSpPr>
            <a:cxnSpLocks/>
            <a:endCxn id="80" idx="0"/>
          </p:cNvCxnSpPr>
          <p:nvPr/>
        </p:nvCxnSpPr>
        <p:spPr>
          <a:xfrm>
            <a:off x="6096000" y="1350498"/>
            <a:ext cx="4697434" cy="68658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3" name="Straight Arrow Connector 32">
            <a:extLst>
              <a:ext uri="{FF2B5EF4-FFF2-40B4-BE49-F238E27FC236}">
                <a16:creationId xmlns:a16="http://schemas.microsoft.com/office/drawing/2014/main" id="{9C39A041-78D0-321B-A42C-3D5BC6785C5B}"/>
              </a:ext>
            </a:extLst>
          </p:cNvPr>
          <p:cNvCxnSpPr>
            <a:cxnSpLocks/>
            <a:stCxn id="74" idx="2"/>
          </p:cNvCxnSpPr>
          <p:nvPr/>
        </p:nvCxnSpPr>
        <p:spPr>
          <a:xfrm flipH="1">
            <a:off x="1720654" y="2484120"/>
            <a:ext cx="1" cy="137160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45" name="Straight Arrow Connector 44">
            <a:extLst>
              <a:ext uri="{FF2B5EF4-FFF2-40B4-BE49-F238E27FC236}">
                <a16:creationId xmlns:a16="http://schemas.microsoft.com/office/drawing/2014/main" id="{5E17D7DA-5086-6261-81C1-B1C4FDBB3388}"/>
              </a:ext>
            </a:extLst>
          </p:cNvPr>
          <p:cNvCxnSpPr>
            <a:cxnSpLocks/>
          </p:cNvCxnSpPr>
          <p:nvPr/>
        </p:nvCxnSpPr>
        <p:spPr>
          <a:xfrm flipH="1">
            <a:off x="4564819" y="2484120"/>
            <a:ext cx="1" cy="137160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46" name="Straight Arrow Connector 45">
            <a:extLst>
              <a:ext uri="{FF2B5EF4-FFF2-40B4-BE49-F238E27FC236}">
                <a16:creationId xmlns:a16="http://schemas.microsoft.com/office/drawing/2014/main" id="{EB26EBC6-E94A-1205-CA7F-E93E5CBE1600}"/>
              </a:ext>
            </a:extLst>
          </p:cNvPr>
          <p:cNvCxnSpPr>
            <a:cxnSpLocks/>
          </p:cNvCxnSpPr>
          <p:nvPr/>
        </p:nvCxnSpPr>
        <p:spPr>
          <a:xfrm flipH="1">
            <a:off x="7676269" y="2484120"/>
            <a:ext cx="1" cy="137160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47" name="Straight Arrow Connector 46">
            <a:extLst>
              <a:ext uri="{FF2B5EF4-FFF2-40B4-BE49-F238E27FC236}">
                <a16:creationId xmlns:a16="http://schemas.microsoft.com/office/drawing/2014/main" id="{8A91C00A-B227-784B-217C-DA9C22973AED}"/>
              </a:ext>
            </a:extLst>
          </p:cNvPr>
          <p:cNvCxnSpPr>
            <a:cxnSpLocks/>
          </p:cNvCxnSpPr>
          <p:nvPr/>
        </p:nvCxnSpPr>
        <p:spPr>
          <a:xfrm flipH="1">
            <a:off x="10787718" y="2484120"/>
            <a:ext cx="1" cy="137160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pic>
        <p:nvPicPr>
          <p:cNvPr id="48" name="Picture 47">
            <a:extLst>
              <a:ext uri="{FF2B5EF4-FFF2-40B4-BE49-F238E27FC236}">
                <a16:creationId xmlns:a16="http://schemas.microsoft.com/office/drawing/2014/main" id="{4E2EAD58-D0AC-6D9B-397D-5C102A91016D}"/>
              </a:ext>
            </a:extLst>
          </p:cNvPr>
          <p:cNvPicPr>
            <a:picLocks noChangeAspect="1"/>
          </p:cNvPicPr>
          <p:nvPr/>
        </p:nvPicPr>
        <p:blipFill>
          <a:blip r:embed="rId2"/>
          <a:stretch>
            <a:fillRect/>
          </a:stretch>
        </p:blipFill>
        <p:spPr>
          <a:xfrm>
            <a:off x="4215297" y="4720647"/>
            <a:ext cx="3346994" cy="1097375"/>
          </a:xfrm>
          <a:prstGeom prst="rect">
            <a:avLst/>
          </a:prstGeom>
        </p:spPr>
      </p:pic>
      <p:pic>
        <p:nvPicPr>
          <p:cNvPr id="66" name="Picture 65">
            <a:extLst>
              <a:ext uri="{FF2B5EF4-FFF2-40B4-BE49-F238E27FC236}">
                <a16:creationId xmlns:a16="http://schemas.microsoft.com/office/drawing/2014/main" id="{D70BD7D8-129A-CA8A-E1B1-5AD3E07EDF93}"/>
              </a:ext>
            </a:extLst>
          </p:cNvPr>
          <p:cNvPicPr>
            <a:picLocks noChangeAspect="1"/>
          </p:cNvPicPr>
          <p:nvPr/>
        </p:nvPicPr>
        <p:blipFill>
          <a:blip r:embed="rId3"/>
          <a:stretch>
            <a:fillRect/>
          </a:stretch>
        </p:blipFill>
        <p:spPr>
          <a:xfrm>
            <a:off x="3784462" y="4952401"/>
            <a:ext cx="780356" cy="883997"/>
          </a:xfrm>
          <a:prstGeom prst="rect">
            <a:avLst/>
          </a:prstGeom>
        </p:spPr>
      </p:pic>
      <p:pic>
        <p:nvPicPr>
          <p:cNvPr id="90" name="Picture 89">
            <a:extLst>
              <a:ext uri="{FF2B5EF4-FFF2-40B4-BE49-F238E27FC236}">
                <a16:creationId xmlns:a16="http://schemas.microsoft.com/office/drawing/2014/main" id="{34917841-BC39-9CFC-C529-C5CC0CEA39FB}"/>
              </a:ext>
            </a:extLst>
          </p:cNvPr>
          <p:cNvPicPr>
            <a:picLocks noChangeAspect="1"/>
          </p:cNvPicPr>
          <p:nvPr/>
        </p:nvPicPr>
        <p:blipFill>
          <a:blip r:embed="rId4"/>
          <a:stretch>
            <a:fillRect/>
          </a:stretch>
        </p:blipFill>
        <p:spPr>
          <a:xfrm>
            <a:off x="7102003" y="5025473"/>
            <a:ext cx="920576" cy="792549"/>
          </a:xfrm>
          <a:prstGeom prst="rect">
            <a:avLst/>
          </a:prstGeom>
        </p:spPr>
      </p:pic>
    </p:spTree>
    <p:extLst>
      <p:ext uri="{BB962C8B-B14F-4D97-AF65-F5344CB8AC3E}">
        <p14:creationId xmlns:p14="http://schemas.microsoft.com/office/powerpoint/2010/main" val="420695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8116D6-EA49-3A7F-6872-F7D367408A14}"/>
              </a:ext>
            </a:extLst>
          </p:cNvPr>
          <p:cNvSpPr txBox="1">
            <a:spLocks/>
          </p:cNvSpPr>
          <p:nvPr/>
        </p:nvSpPr>
        <p:spPr>
          <a:xfrm>
            <a:off x="838199" y="253892"/>
            <a:ext cx="10515600" cy="132556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rgbClr val="00B050"/>
              </a:solidFill>
              <a:latin typeface="+mn-lt"/>
              <a:cs typeface="Times New Roman" panose="02020603050405020304" pitchFamily="18" charset="0"/>
            </a:endParaRPr>
          </a:p>
          <a:p>
            <a:pPr algn="ctr"/>
            <a:r>
              <a:rPr lang="en-US" sz="10000" b="1" dirty="0">
                <a:solidFill>
                  <a:srgbClr val="00B050"/>
                </a:solidFill>
                <a:latin typeface="+mn-lt"/>
                <a:cs typeface="Times New Roman" panose="02020603050405020304" pitchFamily="18" charset="0"/>
              </a:rPr>
              <a:t>Bees in ecosystem services:</a:t>
            </a:r>
          </a:p>
          <a:p>
            <a:pPr algn="ctr"/>
            <a:r>
              <a:rPr lang="en-US" sz="10000" b="1" dirty="0">
                <a:solidFill>
                  <a:srgbClr val="00B050"/>
                </a:solidFill>
                <a:latin typeface="+mn-lt"/>
                <a:cs typeface="Times New Roman" panose="02020603050405020304" pitchFamily="18" charset="0"/>
              </a:rPr>
              <a:t>Provisioning services</a:t>
            </a:r>
          </a:p>
          <a:p>
            <a:pPr algn="ctr"/>
            <a:r>
              <a:rPr lang="en-US" sz="4000" b="1" dirty="0">
                <a:solidFill>
                  <a:srgbClr val="00B050"/>
                </a:solidFill>
                <a:latin typeface="+mn-lt"/>
                <a:cs typeface="Times New Roman" panose="02020603050405020304" pitchFamily="18" charset="0"/>
              </a:rPr>
              <a:t> </a:t>
            </a:r>
            <a:endParaRPr lang="en-US" sz="4000" dirty="0"/>
          </a:p>
        </p:txBody>
      </p:sp>
      <p:sp>
        <p:nvSpPr>
          <p:cNvPr id="7" name="TextBox 6">
            <a:extLst>
              <a:ext uri="{FF2B5EF4-FFF2-40B4-BE49-F238E27FC236}">
                <a16:creationId xmlns:a16="http://schemas.microsoft.com/office/drawing/2014/main" id="{8BA0ACB8-7580-739D-5AA0-A67C976DF82C}"/>
              </a:ext>
            </a:extLst>
          </p:cNvPr>
          <p:cNvSpPr txBox="1"/>
          <p:nvPr/>
        </p:nvSpPr>
        <p:spPr>
          <a:xfrm>
            <a:off x="838200" y="1468619"/>
            <a:ext cx="10515600" cy="3034292"/>
          </a:xfrm>
          <a:prstGeom prst="rect">
            <a:avLst/>
          </a:prstGeom>
          <a:noFill/>
        </p:spPr>
        <p:txBody>
          <a:bodyPr wrap="square">
            <a:spAutoFit/>
          </a:bodyPr>
          <a:lstStyle/>
          <a:p>
            <a:pPr marL="0" marR="0" algn="just">
              <a:lnSpc>
                <a:spcPct val="107000"/>
              </a:lnSpc>
              <a:spcBef>
                <a:spcPts val="0"/>
              </a:spcBef>
              <a:spcAft>
                <a:spcPts val="0"/>
              </a:spcAft>
            </a:pPr>
            <a:r>
              <a:rPr lang="en-US" sz="3000" dirty="0">
                <a:effectLst/>
                <a:ea typeface="DengXian" panose="02010600030101010101" pitchFamily="2" charset="-122"/>
                <a:cs typeface="Times New Roman" panose="02020603050405020304" pitchFamily="18" charset="0"/>
              </a:rPr>
              <a:t>Many products of bees, including honey, pollen, and propolis, have a long history of use in traditional medicine and food, while other products such as beeswax, bee venom, and royal jelly have more limited applications but still hold essential value in certain contexts. Here we discuss the three main products obtained from bees: honey, beeswax and propolis.</a:t>
            </a:r>
          </a:p>
        </p:txBody>
      </p:sp>
      <p:pic>
        <p:nvPicPr>
          <p:cNvPr id="9" name="Picture 8">
            <a:extLst>
              <a:ext uri="{FF2B5EF4-FFF2-40B4-BE49-F238E27FC236}">
                <a16:creationId xmlns:a16="http://schemas.microsoft.com/office/drawing/2014/main" id="{47D3D877-F0AB-6A4C-209A-A9F55A44F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4664438"/>
            <a:ext cx="1645920" cy="1626363"/>
          </a:xfrm>
          <a:prstGeom prst="rect">
            <a:avLst/>
          </a:prstGeom>
        </p:spPr>
      </p:pic>
      <p:pic>
        <p:nvPicPr>
          <p:cNvPr id="11" name="Picture 10">
            <a:extLst>
              <a:ext uri="{FF2B5EF4-FFF2-40B4-BE49-F238E27FC236}">
                <a16:creationId xmlns:a16="http://schemas.microsoft.com/office/drawing/2014/main" id="{35776CA0-C3B5-E7AC-FCB5-20CFCE8D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332" y="4664435"/>
            <a:ext cx="1645920" cy="1626363"/>
          </a:xfrm>
          <a:prstGeom prst="rect">
            <a:avLst/>
          </a:prstGeom>
        </p:spPr>
      </p:pic>
      <p:pic>
        <p:nvPicPr>
          <p:cNvPr id="13" name="Picture 12">
            <a:extLst>
              <a:ext uri="{FF2B5EF4-FFF2-40B4-BE49-F238E27FC236}">
                <a16:creationId xmlns:a16="http://schemas.microsoft.com/office/drawing/2014/main" id="{2941EDFE-568F-5CC1-B1C3-8355EDB73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462" y="4664435"/>
            <a:ext cx="1645920" cy="1626363"/>
          </a:xfrm>
          <a:prstGeom prst="rect">
            <a:avLst/>
          </a:prstGeom>
        </p:spPr>
      </p:pic>
      <p:pic>
        <p:nvPicPr>
          <p:cNvPr id="15" name="Picture 14">
            <a:extLst>
              <a:ext uri="{FF2B5EF4-FFF2-40B4-BE49-F238E27FC236}">
                <a16:creationId xmlns:a16="http://schemas.microsoft.com/office/drawing/2014/main" id="{3621709F-7666-B201-E322-B07819E87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664436"/>
            <a:ext cx="1645920" cy="1626362"/>
          </a:xfrm>
          <a:prstGeom prst="rect">
            <a:avLst/>
          </a:prstGeom>
        </p:spPr>
      </p:pic>
      <p:pic>
        <p:nvPicPr>
          <p:cNvPr id="17" name="Picture 16">
            <a:extLst>
              <a:ext uri="{FF2B5EF4-FFF2-40B4-BE49-F238E27FC236}">
                <a16:creationId xmlns:a16="http://schemas.microsoft.com/office/drawing/2014/main" id="{D4369757-57A4-6763-CB13-DF5800D5E9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347" y="4664437"/>
            <a:ext cx="1645920" cy="1626361"/>
          </a:xfrm>
          <a:prstGeom prst="rect">
            <a:avLst/>
          </a:prstGeom>
        </p:spPr>
      </p:pic>
      <p:pic>
        <p:nvPicPr>
          <p:cNvPr id="19" name="Picture 18">
            <a:extLst>
              <a:ext uri="{FF2B5EF4-FFF2-40B4-BE49-F238E27FC236}">
                <a16:creationId xmlns:a16="http://schemas.microsoft.com/office/drawing/2014/main" id="{8BCB5DB5-63CE-522C-AF82-BF23141DFB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7879" y="4664435"/>
            <a:ext cx="1645920" cy="1626363"/>
          </a:xfrm>
          <a:prstGeom prst="rect">
            <a:avLst/>
          </a:prstGeom>
        </p:spPr>
      </p:pic>
      <p:sp>
        <p:nvSpPr>
          <p:cNvPr id="21" name="TextBox 20">
            <a:extLst>
              <a:ext uri="{FF2B5EF4-FFF2-40B4-BE49-F238E27FC236}">
                <a16:creationId xmlns:a16="http://schemas.microsoft.com/office/drawing/2014/main" id="{C27A2333-E048-525F-A0D8-2914D8B054F8}"/>
              </a:ext>
            </a:extLst>
          </p:cNvPr>
          <p:cNvSpPr txBox="1"/>
          <p:nvPr/>
        </p:nvSpPr>
        <p:spPr>
          <a:xfrm>
            <a:off x="3049089" y="6380605"/>
            <a:ext cx="6093822" cy="338554"/>
          </a:xfrm>
          <a:prstGeom prst="rect">
            <a:avLst/>
          </a:prstGeom>
          <a:noFill/>
        </p:spPr>
        <p:txBody>
          <a:bodyPr wrap="square">
            <a:spAutoFit/>
          </a:bodyPr>
          <a:lstStyle/>
          <a:p>
            <a:pPr algn="ctr"/>
            <a:r>
              <a:rPr lang="en-US" sz="1600" i="1" dirty="0"/>
              <a:t>https://en.wikipedia.org/wiki</a:t>
            </a:r>
          </a:p>
        </p:txBody>
      </p:sp>
    </p:spTree>
    <p:extLst>
      <p:ext uri="{BB962C8B-B14F-4D97-AF65-F5344CB8AC3E}">
        <p14:creationId xmlns:p14="http://schemas.microsoft.com/office/powerpoint/2010/main" val="361541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195024-60EB-2443-2119-0ED61EA2BB53}"/>
              </a:ext>
            </a:extLst>
          </p:cNvPr>
          <p:cNvSpPr txBox="1">
            <a:spLocks/>
          </p:cNvSpPr>
          <p:nvPr/>
        </p:nvSpPr>
        <p:spPr>
          <a:xfrm>
            <a:off x="838199" y="302894"/>
            <a:ext cx="10515600" cy="132556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rgbClr val="00B050"/>
              </a:solidFill>
              <a:latin typeface="+mn-lt"/>
              <a:cs typeface="Times New Roman" panose="02020603050405020304" pitchFamily="18" charset="0"/>
            </a:endParaRPr>
          </a:p>
          <a:p>
            <a:pPr algn="ctr"/>
            <a:r>
              <a:rPr lang="en-US" sz="10000" b="1" dirty="0">
                <a:solidFill>
                  <a:srgbClr val="00B050"/>
                </a:solidFill>
                <a:latin typeface="+mn-lt"/>
                <a:cs typeface="Times New Roman" panose="02020603050405020304" pitchFamily="18" charset="0"/>
              </a:rPr>
              <a:t>Bees in ecosystem services:</a:t>
            </a:r>
          </a:p>
          <a:p>
            <a:pPr algn="ctr"/>
            <a:r>
              <a:rPr lang="en-US" sz="10000" b="1" dirty="0">
                <a:solidFill>
                  <a:srgbClr val="00B050"/>
                </a:solidFill>
                <a:latin typeface="+mn-lt"/>
                <a:cs typeface="Times New Roman" panose="02020603050405020304" pitchFamily="18" charset="0"/>
              </a:rPr>
              <a:t>Provisioning services (continue)</a:t>
            </a:r>
          </a:p>
          <a:p>
            <a:pPr algn="ctr"/>
            <a:r>
              <a:rPr lang="en-US" sz="4000" b="1" dirty="0">
                <a:solidFill>
                  <a:srgbClr val="00B050"/>
                </a:solidFill>
                <a:latin typeface="+mn-lt"/>
                <a:cs typeface="Times New Roman" panose="02020603050405020304" pitchFamily="18" charset="0"/>
              </a:rPr>
              <a:t> </a:t>
            </a:r>
            <a:endParaRPr lang="en-US" sz="4000" dirty="0"/>
          </a:p>
        </p:txBody>
      </p:sp>
      <p:pic>
        <p:nvPicPr>
          <p:cNvPr id="23" name="Picture 22">
            <a:extLst>
              <a:ext uri="{FF2B5EF4-FFF2-40B4-BE49-F238E27FC236}">
                <a16:creationId xmlns:a16="http://schemas.microsoft.com/office/drawing/2014/main" id="{D5D5E6DC-F21A-DE30-22D6-51080439FB50}"/>
              </a:ext>
            </a:extLst>
          </p:cNvPr>
          <p:cNvPicPr>
            <a:picLocks noChangeAspect="1"/>
          </p:cNvPicPr>
          <p:nvPr/>
        </p:nvPicPr>
        <p:blipFill>
          <a:blip r:embed="rId2"/>
          <a:stretch>
            <a:fillRect/>
          </a:stretch>
        </p:blipFill>
        <p:spPr>
          <a:xfrm>
            <a:off x="6096001" y="1690688"/>
            <a:ext cx="5257800" cy="4681977"/>
          </a:xfrm>
          <a:prstGeom prst="rect">
            <a:avLst/>
          </a:prstGeom>
        </p:spPr>
      </p:pic>
      <p:sp>
        <p:nvSpPr>
          <p:cNvPr id="25" name="TextBox 24">
            <a:extLst>
              <a:ext uri="{FF2B5EF4-FFF2-40B4-BE49-F238E27FC236}">
                <a16:creationId xmlns:a16="http://schemas.microsoft.com/office/drawing/2014/main" id="{A340DE2D-2E48-EDB9-7AD3-549DF203853B}"/>
              </a:ext>
            </a:extLst>
          </p:cNvPr>
          <p:cNvSpPr txBox="1"/>
          <p:nvPr/>
        </p:nvSpPr>
        <p:spPr>
          <a:xfrm>
            <a:off x="838200" y="1690688"/>
            <a:ext cx="4774810" cy="2862322"/>
          </a:xfrm>
          <a:prstGeom prst="rect">
            <a:avLst/>
          </a:prstGeom>
          <a:noFill/>
        </p:spPr>
        <p:txBody>
          <a:bodyPr wrap="square">
            <a:spAutoFit/>
          </a:bodyPr>
          <a:lstStyle/>
          <a:p>
            <a:pPr algn="just"/>
            <a:r>
              <a:rPr lang="en-US" sz="3000" b="1" dirty="0">
                <a:effectLst/>
                <a:ea typeface="DengXian" panose="02010600030101010101" pitchFamily="2" charset="-122"/>
                <a:cs typeface="Times New Roman" panose="02020603050405020304" pitchFamily="18" charset="0"/>
              </a:rPr>
              <a:t>Honey</a:t>
            </a:r>
            <a:r>
              <a:rPr lang="en-US" sz="3000" dirty="0">
                <a:effectLst/>
                <a:ea typeface="DengXian" panose="02010600030101010101" pitchFamily="2" charset="-122"/>
                <a:cs typeface="Times New Roman" panose="02020603050405020304" pitchFamily="18" charset="0"/>
              </a:rPr>
              <a:t> is a well-known and widely consumed product of bees and it would not be wrong to say that honey product is the calling card of bees. </a:t>
            </a:r>
            <a:endParaRPr lang="en-US" sz="3000" dirty="0">
              <a:cs typeface="Times New Roman" panose="02020603050405020304" pitchFamily="18" charset="0"/>
            </a:endParaRPr>
          </a:p>
        </p:txBody>
      </p:sp>
      <p:pic>
        <p:nvPicPr>
          <p:cNvPr id="26" name="Google Shape;2261;p69">
            <a:extLst>
              <a:ext uri="{FF2B5EF4-FFF2-40B4-BE49-F238E27FC236}">
                <a16:creationId xmlns:a16="http://schemas.microsoft.com/office/drawing/2014/main" id="{DDE5EF4A-9AB9-32DC-E804-4527DC46AE26}"/>
              </a:ext>
            </a:extLst>
          </p:cNvPr>
          <p:cNvPicPr preferRelativeResize="0">
            <a:picLocks/>
          </p:cNvPicPr>
          <p:nvPr/>
        </p:nvPicPr>
        <p:blipFill rotWithShape="1">
          <a:blip r:embed="rId3">
            <a:alphaModFix/>
          </a:blip>
          <a:srcRect l="24316"/>
          <a:stretch/>
        </p:blipFill>
        <p:spPr>
          <a:xfrm>
            <a:off x="838199" y="4981127"/>
            <a:ext cx="1715964" cy="1391538"/>
          </a:xfrm>
          <a:prstGeom prst="hexagon">
            <a:avLst>
              <a:gd name="adj" fmla="val 25000"/>
              <a:gd name="vf" fmla="val 115470"/>
            </a:avLst>
          </a:prstGeom>
        </p:spPr>
      </p:pic>
      <p:pic>
        <p:nvPicPr>
          <p:cNvPr id="27" name="Picture 26">
            <a:extLst>
              <a:ext uri="{FF2B5EF4-FFF2-40B4-BE49-F238E27FC236}">
                <a16:creationId xmlns:a16="http://schemas.microsoft.com/office/drawing/2014/main" id="{6B29106C-103A-C571-C2E5-EFB200FA29A2}"/>
              </a:ext>
            </a:extLst>
          </p:cNvPr>
          <p:cNvPicPr>
            <a:picLocks noChangeAspect="1"/>
          </p:cNvPicPr>
          <p:nvPr/>
        </p:nvPicPr>
        <p:blipFill>
          <a:blip r:embed="rId4"/>
          <a:stretch>
            <a:fillRect/>
          </a:stretch>
        </p:blipFill>
        <p:spPr>
          <a:xfrm>
            <a:off x="3467100" y="4981127"/>
            <a:ext cx="1715964" cy="1391538"/>
          </a:xfrm>
          <a:prstGeom prst="rect">
            <a:avLst/>
          </a:prstGeom>
        </p:spPr>
      </p:pic>
      <p:sp>
        <p:nvSpPr>
          <p:cNvPr id="29" name="TextBox 28">
            <a:extLst>
              <a:ext uri="{FF2B5EF4-FFF2-40B4-BE49-F238E27FC236}">
                <a16:creationId xmlns:a16="http://schemas.microsoft.com/office/drawing/2014/main" id="{1166303C-9C2D-D885-0491-9B4ECD1E6BF1}"/>
              </a:ext>
            </a:extLst>
          </p:cNvPr>
          <p:cNvSpPr txBox="1"/>
          <p:nvPr/>
        </p:nvSpPr>
        <p:spPr>
          <a:xfrm>
            <a:off x="6337496" y="6434896"/>
            <a:ext cx="4774810" cy="338554"/>
          </a:xfrm>
          <a:prstGeom prst="rect">
            <a:avLst/>
          </a:prstGeom>
          <a:noFill/>
        </p:spPr>
        <p:txBody>
          <a:bodyPr wrap="square">
            <a:spAutoFit/>
          </a:bodyPr>
          <a:lstStyle/>
          <a:p>
            <a:pPr algn="ctr"/>
            <a:r>
              <a:rPr lang="en-US" sz="1600" i="1" dirty="0">
                <a:effectLst/>
                <a:ea typeface="DengXian" panose="02010600030101010101" pitchFamily="2" charset="-122"/>
                <a:cs typeface="Times New Roman" panose="02020603050405020304" pitchFamily="18" charset="0"/>
              </a:rPr>
              <a:t>Data obtained from http://www.fao.org/faostat</a:t>
            </a:r>
            <a:endParaRPr lang="en-US" sz="1600" i="1" dirty="0">
              <a:cs typeface="Times New Roman" panose="02020603050405020304" pitchFamily="18" charset="0"/>
            </a:endParaRPr>
          </a:p>
        </p:txBody>
      </p:sp>
    </p:spTree>
    <p:extLst>
      <p:ext uri="{BB962C8B-B14F-4D97-AF65-F5344CB8AC3E}">
        <p14:creationId xmlns:p14="http://schemas.microsoft.com/office/powerpoint/2010/main" val="3684253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F1F82D-187A-5676-EAED-4769AA3F7A00}"/>
              </a:ext>
            </a:extLst>
          </p:cNvPr>
          <p:cNvSpPr txBox="1">
            <a:spLocks/>
          </p:cNvSpPr>
          <p:nvPr/>
        </p:nvSpPr>
        <p:spPr>
          <a:xfrm>
            <a:off x="838200" y="469574"/>
            <a:ext cx="10515600" cy="1325563"/>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rgbClr val="00B050"/>
              </a:solidFill>
              <a:latin typeface="+mn-lt"/>
              <a:cs typeface="Times New Roman" panose="02020603050405020304" pitchFamily="18" charset="0"/>
            </a:endParaRPr>
          </a:p>
          <a:p>
            <a:pPr algn="ctr"/>
            <a:r>
              <a:rPr lang="en-US" sz="10000" b="1" dirty="0">
                <a:solidFill>
                  <a:srgbClr val="00B050"/>
                </a:solidFill>
                <a:latin typeface="+mn-lt"/>
                <a:cs typeface="Times New Roman" panose="02020603050405020304" pitchFamily="18" charset="0"/>
              </a:rPr>
              <a:t>Bees in ecosystem services:</a:t>
            </a:r>
          </a:p>
          <a:p>
            <a:pPr algn="ctr"/>
            <a:r>
              <a:rPr lang="en-US" sz="10000" b="1" dirty="0">
                <a:solidFill>
                  <a:srgbClr val="00B050"/>
                </a:solidFill>
                <a:latin typeface="+mn-lt"/>
                <a:cs typeface="Times New Roman" panose="02020603050405020304" pitchFamily="18" charset="0"/>
              </a:rPr>
              <a:t>Provisioning services (continue)</a:t>
            </a:r>
          </a:p>
          <a:p>
            <a:pPr algn="ctr"/>
            <a:r>
              <a:rPr lang="en-US" sz="4000" b="1" dirty="0">
                <a:solidFill>
                  <a:srgbClr val="00B050"/>
                </a:solidFill>
                <a:latin typeface="+mn-lt"/>
                <a:cs typeface="Times New Roman" panose="02020603050405020304" pitchFamily="18" charset="0"/>
              </a:rPr>
              <a:t> </a:t>
            </a:r>
            <a:endParaRPr lang="en-US" sz="4000" dirty="0"/>
          </a:p>
        </p:txBody>
      </p:sp>
      <p:pic>
        <p:nvPicPr>
          <p:cNvPr id="5" name="Picture 4">
            <a:extLst>
              <a:ext uri="{FF2B5EF4-FFF2-40B4-BE49-F238E27FC236}">
                <a16:creationId xmlns:a16="http://schemas.microsoft.com/office/drawing/2014/main" id="{83D5D6BF-E17A-D9CE-FE70-CF55F5A7A8F0}"/>
              </a:ext>
            </a:extLst>
          </p:cNvPr>
          <p:cNvPicPr>
            <a:picLocks noChangeAspect="1"/>
          </p:cNvPicPr>
          <p:nvPr/>
        </p:nvPicPr>
        <p:blipFill>
          <a:blip r:embed="rId2"/>
          <a:stretch>
            <a:fillRect/>
          </a:stretch>
        </p:blipFill>
        <p:spPr>
          <a:xfrm>
            <a:off x="6248400" y="1843088"/>
            <a:ext cx="5260145" cy="4591808"/>
          </a:xfrm>
          <a:prstGeom prst="rect">
            <a:avLst/>
          </a:prstGeom>
        </p:spPr>
      </p:pic>
      <p:pic>
        <p:nvPicPr>
          <p:cNvPr id="6" name="Picture 5">
            <a:extLst>
              <a:ext uri="{FF2B5EF4-FFF2-40B4-BE49-F238E27FC236}">
                <a16:creationId xmlns:a16="http://schemas.microsoft.com/office/drawing/2014/main" id="{81DB2F67-CBC4-EFE5-2F99-F1CFAED6105F}"/>
              </a:ext>
            </a:extLst>
          </p:cNvPr>
          <p:cNvPicPr>
            <a:picLocks noChangeAspect="1"/>
          </p:cNvPicPr>
          <p:nvPr/>
        </p:nvPicPr>
        <p:blipFill>
          <a:blip r:embed="rId3"/>
          <a:stretch>
            <a:fillRect/>
          </a:stretch>
        </p:blipFill>
        <p:spPr>
          <a:xfrm>
            <a:off x="683455" y="5397238"/>
            <a:ext cx="1551053" cy="1046354"/>
          </a:xfrm>
          <a:prstGeom prst="rect">
            <a:avLst/>
          </a:prstGeom>
        </p:spPr>
      </p:pic>
      <p:pic>
        <p:nvPicPr>
          <p:cNvPr id="8" name="Picture 7">
            <a:extLst>
              <a:ext uri="{FF2B5EF4-FFF2-40B4-BE49-F238E27FC236}">
                <a16:creationId xmlns:a16="http://schemas.microsoft.com/office/drawing/2014/main" id="{5C1C057C-5ADD-375F-429C-0F5E1FA3C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527" y="5516285"/>
            <a:ext cx="1551053" cy="918611"/>
          </a:xfrm>
          <a:prstGeom prst="rect">
            <a:avLst/>
          </a:prstGeom>
        </p:spPr>
      </p:pic>
      <p:sp>
        <p:nvSpPr>
          <p:cNvPr id="10" name="TextBox 9">
            <a:extLst>
              <a:ext uri="{FF2B5EF4-FFF2-40B4-BE49-F238E27FC236}">
                <a16:creationId xmlns:a16="http://schemas.microsoft.com/office/drawing/2014/main" id="{34FAC2E6-7368-20A0-E7BC-20BB319529D9}"/>
              </a:ext>
            </a:extLst>
          </p:cNvPr>
          <p:cNvSpPr txBox="1"/>
          <p:nvPr/>
        </p:nvSpPr>
        <p:spPr>
          <a:xfrm>
            <a:off x="683455" y="1730633"/>
            <a:ext cx="5260145" cy="3785652"/>
          </a:xfrm>
          <a:prstGeom prst="rect">
            <a:avLst/>
          </a:prstGeom>
          <a:noFill/>
        </p:spPr>
        <p:txBody>
          <a:bodyPr wrap="square">
            <a:spAutoFit/>
          </a:bodyPr>
          <a:lstStyle/>
          <a:p>
            <a:pPr algn="just"/>
            <a:r>
              <a:rPr lang="en-US" sz="3000" b="1" dirty="0">
                <a:effectLst/>
                <a:ea typeface="DengXian" panose="02010600030101010101" pitchFamily="2" charset="-122"/>
              </a:rPr>
              <a:t>Beeswax </a:t>
            </a:r>
            <a:r>
              <a:rPr lang="en-US" sz="3000" dirty="0">
                <a:effectLst/>
                <a:ea typeface="DengXian" panose="02010600030101010101" pitchFamily="2" charset="-122"/>
              </a:rPr>
              <a:t>is a natural wax produced by bees that plays a crucial role in the life cycle of bees. </a:t>
            </a:r>
            <a:r>
              <a:rPr lang="en-US" sz="3000" b="1" dirty="0">
                <a:effectLst/>
                <a:ea typeface="DengXian" panose="02010600030101010101" pitchFamily="2" charset="-122"/>
              </a:rPr>
              <a:t>Propolis</a:t>
            </a:r>
            <a:r>
              <a:rPr lang="en-US" sz="3000" dirty="0">
                <a:effectLst/>
                <a:ea typeface="DengXian" panose="02010600030101010101" pitchFamily="2" charset="-122"/>
              </a:rPr>
              <a:t> is a resinous substance that is produced by bees by collecting plant materials and mixing them with their saliva and beeswax. </a:t>
            </a:r>
            <a:endParaRPr lang="en-US" sz="3000" dirty="0"/>
          </a:p>
        </p:txBody>
      </p:sp>
      <p:sp>
        <p:nvSpPr>
          <p:cNvPr id="11" name="TextBox 10">
            <a:extLst>
              <a:ext uri="{FF2B5EF4-FFF2-40B4-BE49-F238E27FC236}">
                <a16:creationId xmlns:a16="http://schemas.microsoft.com/office/drawing/2014/main" id="{1B0DCCFC-A435-D8BA-C4D2-6A19D405DB16}"/>
              </a:ext>
            </a:extLst>
          </p:cNvPr>
          <p:cNvSpPr txBox="1"/>
          <p:nvPr/>
        </p:nvSpPr>
        <p:spPr>
          <a:xfrm>
            <a:off x="6491067" y="6443592"/>
            <a:ext cx="4774810" cy="338554"/>
          </a:xfrm>
          <a:prstGeom prst="rect">
            <a:avLst/>
          </a:prstGeom>
          <a:noFill/>
        </p:spPr>
        <p:txBody>
          <a:bodyPr wrap="square">
            <a:spAutoFit/>
          </a:bodyPr>
          <a:lstStyle/>
          <a:p>
            <a:pPr algn="ctr"/>
            <a:r>
              <a:rPr lang="en-US" sz="1600" i="1" dirty="0">
                <a:effectLst/>
                <a:ea typeface="DengXian" panose="02010600030101010101" pitchFamily="2" charset="-122"/>
                <a:cs typeface="Times New Roman" panose="02020603050405020304" pitchFamily="18" charset="0"/>
              </a:rPr>
              <a:t>Data obtained from http://www.fao.org/faostat</a:t>
            </a:r>
            <a:endParaRPr lang="en-US" sz="1600" i="1" dirty="0">
              <a:cs typeface="Times New Roman" panose="02020603050405020304" pitchFamily="18" charset="0"/>
            </a:endParaRPr>
          </a:p>
        </p:txBody>
      </p:sp>
    </p:spTree>
    <p:extLst>
      <p:ext uri="{BB962C8B-B14F-4D97-AF65-F5344CB8AC3E}">
        <p14:creationId xmlns:p14="http://schemas.microsoft.com/office/powerpoint/2010/main" val="2159221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2919</TotalTime>
  <Words>1073</Words>
  <Application>Microsoft Office PowerPoint</Application>
  <PresentationFormat>Widescreen</PresentationFormat>
  <Paragraphs>114</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 </vt:lpstr>
      <vt:lpstr>Table of contents</vt:lpstr>
      <vt:lpstr>What is an ecosystem?</vt:lpstr>
      <vt:lpstr>Ecosystem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Threats to bee populations</vt:lpstr>
      <vt:lpstr>Conclusion</vt:lpstr>
      <vt:lpstr>References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Sarvar</dc:creator>
  <cp:lastModifiedBy>Sarvar</cp:lastModifiedBy>
  <cp:revision>77</cp:revision>
  <dcterms:created xsi:type="dcterms:W3CDTF">2023-04-06T07:42:28Z</dcterms:created>
  <dcterms:modified xsi:type="dcterms:W3CDTF">2023-04-25T18:08:56Z</dcterms:modified>
</cp:coreProperties>
</file>